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media/audio1.bin" ContentType="audio/unknown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2"/>
  </p:notesMasterIdLst>
  <p:sldIdLst>
    <p:sldId id="256" r:id="rId2"/>
    <p:sldId id="257" r:id="rId3"/>
    <p:sldId id="272" r:id="rId4"/>
    <p:sldId id="299" r:id="rId5"/>
    <p:sldId id="258" r:id="rId6"/>
    <p:sldId id="309" r:id="rId7"/>
    <p:sldId id="310" r:id="rId8"/>
    <p:sldId id="412" r:id="rId9"/>
    <p:sldId id="416" r:id="rId10"/>
    <p:sldId id="432" r:id="rId11"/>
    <p:sldId id="431" r:id="rId12"/>
    <p:sldId id="454" r:id="rId13"/>
    <p:sldId id="455" r:id="rId14"/>
    <p:sldId id="456" r:id="rId15"/>
    <p:sldId id="457" r:id="rId16"/>
    <p:sldId id="453" r:id="rId17"/>
    <p:sldId id="583" r:id="rId18"/>
    <p:sldId id="437" r:id="rId19"/>
    <p:sldId id="485" r:id="rId20"/>
    <p:sldId id="486" r:id="rId21"/>
    <p:sldId id="487" r:id="rId22"/>
    <p:sldId id="447" r:id="rId23"/>
    <p:sldId id="459" r:id="rId24"/>
    <p:sldId id="463" r:id="rId25"/>
    <p:sldId id="468" r:id="rId26"/>
    <p:sldId id="466" r:id="rId27"/>
    <p:sldId id="488" r:id="rId28"/>
    <p:sldId id="489" r:id="rId29"/>
    <p:sldId id="491" r:id="rId30"/>
    <p:sldId id="492" r:id="rId31"/>
    <p:sldId id="496" r:id="rId32"/>
    <p:sldId id="498" r:id="rId33"/>
    <p:sldId id="501" r:id="rId34"/>
    <p:sldId id="584" r:id="rId35"/>
    <p:sldId id="585" r:id="rId36"/>
    <p:sldId id="586" r:id="rId37"/>
    <p:sldId id="473" r:id="rId38"/>
    <p:sldId id="478" r:id="rId39"/>
    <p:sldId id="511" r:id="rId40"/>
    <p:sldId id="476" r:id="rId41"/>
    <p:sldId id="503" r:id="rId42"/>
    <p:sldId id="475" r:id="rId43"/>
    <p:sldId id="479" r:id="rId44"/>
    <p:sldId id="504" r:id="rId45"/>
    <p:sldId id="508" r:id="rId46"/>
    <p:sldId id="510" r:id="rId47"/>
    <p:sldId id="512" r:id="rId48"/>
    <p:sldId id="515" r:id="rId49"/>
    <p:sldId id="520" r:id="rId50"/>
    <p:sldId id="517" r:id="rId51"/>
    <p:sldId id="516" r:id="rId52"/>
    <p:sldId id="514" r:id="rId53"/>
    <p:sldId id="519" r:id="rId54"/>
    <p:sldId id="518" r:id="rId55"/>
    <p:sldId id="482" r:id="rId56"/>
    <p:sldId id="542" r:id="rId57"/>
    <p:sldId id="543" r:id="rId58"/>
    <p:sldId id="544" r:id="rId59"/>
    <p:sldId id="521" r:id="rId60"/>
    <p:sldId id="522" r:id="rId61"/>
    <p:sldId id="523" r:id="rId62"/>
    <p:sldId id="524" r:id="rId63"/>
    <p:sldId id="525" r:id="rId64"/>
    <p:sldId id="526" r:id="rId65"/>
    <p:sldId id="527" r:id="rId66"/>
    <p:sldId id="528" r:id="rId67"/>
    <p:sldId id="529" r:id="rId68"/>
    <p:sldId id="530" r:id="rId69"/>
    <p:sldId id="531" r:id="rId70"/>
    <p:sldId id="532" r:id="rId71"/>
    <p:sldId id="533" r:id="rId72"/>
    <p:sldId id="534" r:id="rId73"/>
    <p:sldId id="535" r:id="rId74"/>
    <p:sldId id="536" r:id="rId75"/>
    <p:sldId id="537" r:id="rId76"/>
    <p:sldId id="538" r:id="rId77"/>
    <p:sldId id="539" r:id="rId78"/>
    <p:sldId id="540" r:id="rId79"/>
    <p:sldId id="541" r:id="rId80"/>
    <p:sldId id="545" r:id="rId81"/>
    <p:sldId id="546" r:id="rId82"/>
    <p:sldId id="567" r:id="rId83"/>
    <p:sldId id="547" r:id="rId84"/>
    <p:sldId id="568" r:id="rId85"/>
    <p:sldId id="569" r:id="rId86"/>
    <p:sldId id="570" r:id="rId87"/>
    <p:sldId id="571" r:id="rId88"/>
    <p:sldId id="553" r:id="rId89"/>
    <p:sldId id="554" r:id="rId90"/>
    <p:sldId id="556" r:id="rId91"/>
    <p:sldId id="558" r:id="rId92"/>
    <p:sldId id="572" r:id="rId93"/>
    <p:sldId id="573" r:id="rId94"/>
    <p:sldId id="563" r:id="rId95"/>
    <p:sldId id="574" r:id="rId96"/>
    <p:sldId id="559" r:id="rId97"/>
    <p:sldId id="560" r:id="rId98"/>
    <p:sldId id="561" r:id="rId99"/>
    <p:sldId id="562" r:id="rId100"/>
    <p:sldId id="582" r:id="rId101"/>
    <p:sldId id="581" r:id="rId102"/>
    <p:sldId id="419" r:id="rId103"/>
    <p:sldId id="422" r:id="rId104"/>
    <p:sldId id="421" r:id="rId105"/>
    <p:sldId id="428" r:id="rId106"/>
    <p:sldId id="430" r:id="rId107"/>
    <p:sldId id="426" r:id="rId108"/>
    <p:sldId id="425" r:id="rId109"/>
    <p:sldId id="429" r:id="rId110"/>
    <p:sldId id="386" r:id="rId1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renner, Balazs" initials="SB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8DF"/>
    <a:srgbClr val="19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90"/>
    <p:restoredTop sz="86401"/>
  </p:normalViewPr>
  <p:slideViewPr>
    <p:cSldViewPr snapToGrid="0" snapToObjects="1">
      <p:cViewPr>
        <p:scale>
          <a:sx n="117" d="100"/>
          <a:sy n="117" d="100"/>
        </p:scale>
        <p:origin x="42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72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notesMaster" Target="notesMasters/notesMaster1.xml"/><Relationship Id="rId113" Type="http://schemas.openxmlformats.org/officeDocument/2006/relationships/commentAuthors" Target="commentAuthors.xml"/><Relationship Id="rId114" Type="http://schemas.openxmlformats.org/officeDocument/2006/relationships/presProps" Target="presProps.xml"/><Relationship Id="rId115" Type="http://schemas.openxmlformats.org/officeDocument/2006/relationships/viewProps" Target="viewProps.xml"/><Relationship Id="rId116" Type="http://schemas.openxmlformats.org/officeDocument/2006/relationships/theme" Target="theme/theme1.xml"/><Relationship Id="rId11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A5420-93D3-C64A-8917-449E4F0D9D92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2CCF3-6F2D-AD49-AB11-CD75023C1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94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2CCF3-6F2D-AD49-AB11-CD75023C1C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6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2CCF3-6F2D-AD49-AB11-CD75023C1C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12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2CCF3-6F2D-AD49-AB11-CD75023C1C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02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2CCF3-6F2D-AD49-AB11-CD75023C1C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52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2CCF3-6F2D-AD49-AB11-CD75023C1C5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20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2CCF3-6F2D-AD49-AB11-CD75023C1C5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2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2CCF3-6F2D-AD49-AB11-CD75023C1C5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48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2CCF3-6F2D-AD49-AB11-CD75023C1C5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08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C2CCF3-6F2D-AD49-AB11-CD75023C1C5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93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EE1E-BC57-A649-83A1-34DD752E89BA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FDCD-7F93-FA49-A057-EE1FB024B8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EE1E-BC57-A649-83A1-34DD752E89BA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FDCD-7F93-FA49-A057-EE1FB024B8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EE1E-BC57-A649-83A1-34DD752E89BA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FDCD-7F93-FA49-A057-EE1FB024B8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EE1E-BC57-A649-83A1-34DD752E89BA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FDCD-7F93-FA49-A057-EE1FB024B8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EE1E-BC57-A649-83A1-34DD752E89BA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FDCD-7F93-FA49-A057-EE1FB024B8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EE1E-BC57-A649-83A1-34DD752E89BA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FDCD-7F93-FA49-A057-EE1FB024B8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EE1E-BC57-A649-83A1-34DD752E89BA}" type="datetimeFigureOut">
              <a:rPr lang="en-US" smtClean="0"/>
              <a:t>4/5/18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FDCD-7F93-FA49-A057-EE1FB024B8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EE1E-BC57-A649-83A1-34DD752E89BA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FDCD-7F93-FA49-A057-EE1FB024B8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EE1E-BC57-A649-83A1-34DD752E89BA}" type="datetimeFigureOut">
              <a:rPr lang="en-US" smtClean="0"/>
              <a:t>4/5/18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FDCD-7F93-FA49-A057-EE1FB024B8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EE1E-BC57-A649-83A1-34DD752E89BA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FDCD-7F93-FA49-A057-EE1FB024B8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EE1E-BC57-A649-83A1-34DD752E89BA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FDCD-7F93-FA49-A057-EE1FB024B8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EEE1E-BC57-A649-83A1-34DD752E89BA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8FDCD-7F93-FA49-A057-EE1FB024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7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8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1" Type="http://schemas.openxmlformats.org/officeDocument/2006/relationships/tags" Target="../tags/tag29.xml"/><Relationship Id="rId2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1" Type="http://schemas.openxmlformats.org/officeDocument/2006/relationships/tags" Target="../tags/tag30.xml"/><Relationship Id="rId2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1" Type="http://schemas.openxmlformats.org/officeDocument/2006/relationships/tags" Target="../tags/tag31.xml"/><Relationship Id="rId2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220.png"/><Relationship Id="rId5" Type="http://schemas.openxmlformats.org/officeDocument/2006/relationships/image" Target="../media/image115.png"/><Relationship Id="rId6" Type="http://schemas.openxmlformats.org/officeDocument/2006/relationships/image" Target="../media/image23.png"/><Relationship Id="rId1" Type="http://schemas.openxmlformats.org/officeDocument/2006/relationships/tags" Target="../tags/tag32.xml"/><Relationship Id="rId2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1" Type="http://schemas.openxmlformats.org/officeDocument/2006/relationships/tags" Target="../tags/tag33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oleObject" Target="../embeddings/oleObject1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4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1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8.emf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1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23.emf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emf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11.png"/><Relationship Id="rId10" Type="http://schemas.openxmlformats.org/officeDocument/2006/relationships/image" Target="../media/image33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6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31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8.png"/><Relationship Id="rId5" Type="http://schemas.openxmlformats.org/officeDocument/2006/relationships/image" Target="../media/image31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9.png"/><Relationship Id="rId5" Type="http://schemas.openxmlformats.org/officeDocument/2006/relationships/image" Target="../media/image31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3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1.png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18.emf"/><Relationship Id="rId1" Type="http://schemas.openxmlformats.org/officeDocument/2006/relationships/tags" Target="../tags/tag24.x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Relationship Id="rId3" Type="http://schemas.openxmlformats.org/officeDocument/2006/relationships/image" Target="../media/image1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64.emf"/><Relationship Id="rId5" Type="http://schemas.openxmlformats.org/officeDocument/2006/relationships/image" Target="../media/image18.emf"/><Relationship Id="rId1" Type="http://schemas.openxmlformats.org/officeDocument/2006/relationships/tags" Target="../tags/tag25.x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4" Type="http://schemas.openxmlformats.org/officeDocument/2006/relationships/image" Target="../media/image81.emf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82.png"/><Relationship Id="rId1" Type="http://schemas.openxmlformats.org/officeDocument/2006/relationships/tags" Target="../tags/tag26.xml"/><Relationship Id="rId2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0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11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Relationship Id="rId3" Type="http://schemas.openxmlformats.org/officeDocument/2006/relationships/image" Target="../media/image18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Relationship Id="rId3" Type="http://schemas.openxmlformats.org/officeDocument/2006/relationships/image" Target="../media/image18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9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45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" Type="http://schemas.openxmlformats.org/officeDocument/2006/relationships/tags" Target="../tags/tag27.xml"/><Relationship Id="rId2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45.png"/><Relationship Id="rId8" Type="http://schemas.openxmlformats.org/officeDocument/2006/relationships/image" Target="../media/image97.png"/><Relationship Id="rId9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" Type="http://schemas.openxmlformats.org/officeDocument/2006/relationships/tags" Target="../tags/tag2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45.png"/><Relationship Id="rId9" Type="http://schemas.openxmlformats.org/officeDocument/2006/relationships/image" Target="../media/image97.png"/><Relationship Id="rId10" Type="http://schemas.openxmlformats.org/officeDocument/2006/relationships/image" Target="../media/image10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45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45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45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45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45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7.png"/><Relationship Id="rId8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45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45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45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45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30473"/>
            <a:ext cx="7772400" cy="2387600"/>
          </a:xfrm>
        </p:spPr>
        <p:txBody>
          <a:bodyPr/>
          <a:lstStyle/>
          <a:p>
            <a:r>
              <a:rPr lang="en-US" dirty="0" smtClean="0"/>
              <a:t>Fast Nielsen-Thurston Classification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432219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 err="1" smtClean="0"/>
              <a:t>Balázs</a:t>
            </a:r>
            <a:r>
              <a:rPr lang="en-US" dirty="0" smtClean="0"/>
              <a:t> Strenner</a:t>
            </a:r>
          </a:p>
          <a:p>
            <a:r>
              <a:rPr lang="en-US" dirty="0" smtClean="0"/>
              <a:t>Georgia Institute of Technology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joint with Dan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Margalit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S.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Öykü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Yurttaş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8821" y="5465159"/>
            <a:ext cx="6166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Geometry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Teichmüller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space and mapping class groups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University of Warwick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April 9-13, 2018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686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27"/>
    </mc:Choice>
    <mc:Fallback>
      <p:transition spd="slow" advTm="3132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39405" y="1131318"/>
            <a:ext cx="76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sink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8618" y="3236806"/>
            <a:ext cx="1154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accent1"/>
                </a:solidFill>
              </a:rPr>
              <a:t>source</a:t>
            </a:r>
            <a:endParaRPr lang="en-US" sz="2800" dirty="0" smtClean="0">
              <a:solidFill>
                <a:schemeClr val="accent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19" y="1537417"/>
            <a:ext cx="1940409" cy="1952259"/>
          </a:xfrm>
          <a:prstGeom prst="rect">
            <a:avLst/>
          </a:prstGeom>
        </p:spPr>
      </p:pic>
      <p:sp>
        <p:nvSpPr>
          <p:cNvPr id="23" name="Circular Arrow 22"/>
          <p:cNvSpPr/>
          <p:nvPr/>
        </p:nvSpPr>
        <p:spPr>
          <a:xfrm rot="5400000" flipH="1">
            <a:off x="6682246" y="1386870"/>
            <a:ext cx="2098235" cy="234884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490472"/>
              <a:gd name="adj5" fmla="val 12500"/>
            </a:avLst>
          </a:prstGeom>
          <a:solidFill>
            <a:srgbClr val="00B0F0">
              <a:alpha val="56000"/>
            </a:srgb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672326" y="9133844"/>
            <a:ext cx="2288255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O(1) iterations</a:t>
            </a:r>
          </a:p>
        </p:txBody>
      </p:sp>
      <p:sp>
        <p:nvSpPr>
          <p:cNvPr id="25" name="Oval 24"/>
          <p:cNvSpPr/>
          <p:nvPr/>
        </p:nvSpPr>
        <p:spPr>
          <a:xfrm>
            <a:off x="7436239" y="3313805"/>
            <a:ext cx="187194" cy="1882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656472" y="8785919"/>
            <a:ext cx="3859100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/>
              <a:t>Margalit</a:t>
            </a:r>
            <a:r>
              <a:rPr lang="en-US" sz="2800" i="1" dirty="0" smtClean="0"/>
              <a:t>-S-</a:t>
            </a:r>
            <a:r>
              <a:rPr lang="en-US" sz="2800" i="1" dirty="0" err="1"/>
              <a:t>Yurttaş</a:t>
            </a:r>
            <a:r>
              <a:rPr lang="en-US" sz="2800" i="1" dirty="0" smtClean="0"/>
              <a:t>: </a:t>
            </a:r>
            <a:r>
              <a:rPr lang="en-US" sz="2800" dirty="0" smtClean="0"/>
              <a:t>O(1) iterations is enough.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Iterate!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48902" y="7919064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☹️😢😭</a:t>
            </a:r>
            <a:endParaRPr lang="en-US" sz="3600" dirty="0"/>
          </a:p>
        </p:txBody>
      </p:sp>
      <p:sp>
        <p:nvSpPr>
          <p:cNvPr id="18" name="Rectangle 17"/>
          <p:cNvSpPr/>
          <p:nvPr/>
        </p:nvSpPr>
        <p:spPr>
          <a:xfrm>
            <a:off x="4604540" y="898367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👍🏼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563020" y="1631910"/>
            <a:ext cx="4767584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/>
              <a:t>Margalit</a:t>
            </a:r>
            <a:r>
              <a:rPr lang="en-US" sz="2800" i="1" dirty="0" smtClean="0"/>
              <a:t>-S-</a:t>
            </a:r>
            <a:r>
              <a:rPr lang="en-US" sz="2800" i="1" dirty="0" err="1"/>
              <a:t>Yurttaş</a:t>
            </a:r>
            <a:r>
              <a:rPr lang="en-US" sz="2800" i="1" dirty="0" smtClean="0"/>
              <a:t>: </a:t>
            </a:r>
            <a:r>
              <a:rPr lang="en-US" sz="2800" dirty="0" smtClean="0"/>
              <a:t>Let’s try to prove that convergence is </a:t>
            </a:r>
            <a:r>
              <a:rPr lang="en-US" sz="2800" b="1" dirty="0" smtClean="0"/>
              <a:t>fast</a:t>
            </a:r>
            <a:r>
              <a:rPr lang="en-US" sz="2800" dirty="0" smtClean="0"/>
              <a:t>.</a:t>
            </a:r>
            <a:endParaRPr lang="en-US" sz="28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49131" y="2719381"/>
            <a:ext cx="4778508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Bell-</a:t>
            </a:r>
            <a:r>
              <a:rPr lang="en-US" sz="2800" i="1" dirty="0" err="1" smtClean="0"/>
              <a:t>Schleimer</a:t>
            </a:r>
            <a:r>
              <a:rPr lang="en-US" sz="2800" i="1" dirty="0" smtClean="0"/>
              <a:t>: </a:t>
            </a:r>
            <a:r>
              <a:rPr lang="en-US" sz="2800" dirty="0" smtClean="0"/>
              <a:t>Let’s try to prove that convergence is </a:t>
            </a:r>
            <a:r>
              <a:rPr lang="en-US" sz="2800" b="1" dirty="0" smtClean="0"/>
              <a:t>slow</a:t>
            </a:r>
            <a:r>
              <a:rPr lang="en-US" sz="2800" dirty="0" smtClean="0"/>
              <a:t>.</a:t>
            </a:r>
            <a:endParaRPr lang="en-US" sz="2800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549131" y="4237672"/>
            <a:ext cx="6508143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i="1" dirty="0" smtClean="0"/>
              <a:t>Bell-</a:t>
            </a:r>
            <a:r>
              <a:rPr lang="en-US" sz="2800" i="1" dirty="0" err="1" smtClean="0"/>
              <a:t>Schleimer</a:t>
            </a:r>
            <a:r>
              <a:rPr lang="en-US" sz="2800" i="1" dirty="0" smtClean="0"/>
              <a:t> (‘15)</a:t>
            </a:r>
            <a:r>
              <a:rPr lang="en-US" sz="2800" dirty="0" smtClean="0"/>
              <a:t>: </a:t>
            </a:r>
            <a:r>
              <a:rPr lang="en-US" sz="2800" dirty="0" smtClean="0"/>
              <a:t>convergence can be exponentially </a:t>
            </a:r>
            <a:r>
              <a:rPr lang="en-US" sz="2800" dirty="0" smtClean="0"/>
              <a:t>slow in the linear piece.</a:t>
            </a:r>
            <a:endParaRPr lang="en-US" sz="28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563020" y="5395464"/>
            <a:ext cx="6123195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/>
              <a:t>Margalit</a:t>
            </a:r>
            <a:r>
              <a:rPr lang="en-US" sz="2800" i="1" dirty="0" smtClean="0"/>
              <a:t>-S-</a:t>
            </a:r>
            <a:r>
              <a:rPr lang="en-US" sz="2800" i="1" dirty="0" err="1" smtClean="0"/>
              <a:t>Yurttaş</a:t>
            </a:r>
            <a:r>
              <a:rPr lang="en-US" sz="2800" i="1" dirty="0" smtClean="0"/>
              <a:t> (‘15): </a:t>
            </a:r>
            <a:r>
              <a:rPr lang="en-US" sz="2800" dirty="0" smtClean="0"/>
              <a:t>We get into the attracting linear piece in O(N) iterations.</a:t>
            </a:r>
            <a:endParaRPr lang="en-US" sz="28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3013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69"/>
    </mc:Choice>
    <mc:Fallback>
      <p:transition spd="slow" advTm="38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 over v2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natural, more geometric way to obtain the reducing curve, invariant train tracks.</a:t>
            </a:r>
          </a:p>
          <a:p>
            <a:r>
              <a:rPr lang="en-US" dirty="0" smtClean="0"/>
              <a:t>No dependence on polynomial factorization algorithms.</a:t>
            </a:r>
          </a:p>
          <a:p>
            <a:r>
              <a:rPr lang="en-US" dirty="0" smtClean="0"/>
              <a:t>Better bounds on the length of the splitting sequence.</a:t>
            </a:r>
          </a:p>
          <a:p>
            <a:r>
              <a:rPr lang="en-US" dirty="0" smtClean="0"/>
              <a:t>No PMF, just train tracks. More hope to adapt to Out(</a:t>
            </a:r>
            <a:r>
              <a:rPr lang="en-US" dirty="0" err="1" smtClean="0"/>
              <a:t>F</a:t>
            </a:r>
            <a:r>
              <a:rPr lang="en-US" baseline="-25000" dirty="0" err="1"/>
              <a:t>n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118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08"/>
    </mc:Choice>
    <mc:Fallback>
      <p:transition spd="slow" advTm="26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ingredients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Characterizations (using slope) for a train track carrying a curve or another train track.</a:t>
            </a:r>
          </a:p>
          <a:p>
            <a:r>
              <a:rPr lang="en-US" dirty="0" smtClean="0"/>
              <a:t>Efficient representation of a train track carrying another train track.</a:t>
            </a:r>
          </a:p>
          <a:p>
            <a:r>
              <a:rPr lang="en-US" dirty="0" smtClean="0"/>
              <a:t>Show that various operations (splitting/folding the carrying/carried track) can be performed efficiently.</a:t>
            </a:r>
          </a:p>
          <a:p>
            <a:r>
              <a:rPr lang="en-US" dirty="0" smtClean="0"/>
              <a:t>Work out how those ”natural” </a:t>
            </a:r>
            <a:r>
              <a:rPr lang="en-US" dirty="0" err="1" smtClean="0"/>
              <a:t>splittings</a:t>
            </a:r>
            <a:r>
              <a:rPr lang="en-US" dirty="0" smtClean="0"/>
              <a:t> work on closed surfaces with pants decomposition markings.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271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955"/>
    </mc:Choice>
    <mc:Fallback>
      <p:transition spd="slow" advTm="150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152777"/>
            <a:ext cx="7886700" cy="2852737"/>
          </a:xfrm>
        </p:spPr>
        <p:txBody>
          <a:bodyPr/>
          <a:lstStyle/>
          <a:p>
            <a:r>
              <a:rPr lang="en-US" sz="5400" dirty="0" smtClean="0"/>
              <a:t>Macaw</a:t>
            </a:r>
            <a:br>
              <a:rPr lang="en-US" sz="5400" dirty="0" smtClean="0"/>
            </a:br>
            <a:r>
              <a:rPr lang="en-US" sz="4000" dirty="0" smtClean="0"/>
              <a:t>(implementation)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710407"/>
            <a:ext cx="3810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08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6"/>
    </mc:Choice>
    <mc:Fallback>
      <p:transition spd="slow" advTm="5686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REU 2017 (Georgia Tech)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88" y="1661849"/>
            <a:ext cx="7050824" cy="4351338"/>
          </a:xfrm>
        </p:spPr>
      </p:pic>
      <p:sp>
        <p:nvSpPr>
          <p:cNvPr id="3" name="TextBox 2"/>
          <p:cNvSpPr txBox="1"/>
          <p:nvPr/>
        </p:nvSpPr>
        <p:spPr>
          <a:xfrm>
            <a:off x="1046588" y="6127461"/>
            <a:ext cx="1326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Ian Katz</a:t>
            </a:r>
            <a:endParaRPr lang="en-US" sz="2800" dirty="0" err="1" smtClean="0"/>
          </a:p>
        </p:txBody>
      </p:sp>
      <p:sp>
        <p:nvSpPr>
          <p:cNvPr id="5" name="TextBox 4"/>
          <p:cNvSpPr txBox="1"/>
          <p:nvPr/>
        </p:nvSpPr>
        <p:spPr>
          <a:xfrm>
            <a:off x="2823071" y="6127461"/>
            <a:ext cx="154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Yandi Wu</a:t>
            </a:r>
            <a:endParaRPr lang="en-US" sz="2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412433" y="6127461"/>
            <a:ext cx="1803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Yihan</a:t>
            </a:r>
            <a:r>
              <a:rPr lang="en-US" sz="2800" dirty="0" smtClean="0"/>
              <a:t> Zhou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424332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31"/>
    </mc:Choice>
    <mc:Fallback>
      <p:transition spd="slow" advTm="11331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works for closed surfaces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9687" y="1635094"/>
            <a:ext cx="298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Punctured surfaces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84109" y="1635094"/>
            <a:ext cx="243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Closed surfaces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538263" y="2548183"/>
            <a:ext cx="1314048" cy="1300660"/>
            <a:chOff x="538263" y="2548183"/>
            <a:chExt cx="1314048" cy="1300660"/>
          </a:xfrm>
        </p:grpSpPr>
        <p:sp>
          <p:nvSpPr>
            <p:cNvPr id="25" name="TextBox 24"/>
            <p:cNvSpPr txBox="1"/>
            <p:nvPr/>
          </p:nvSpPr>
          <p:spPr>
            <a:xfrm>
              <a:off x="559552" y="2548183"/>
              <a:ext cx="308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32993" y="2560539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b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8263" y="3415756"/>
              <a:ext cx="293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/>
                <a:t>c</a:t>
              </a:r>
              <a:endParaRPr lang="en-US" sz="2000" dirty="0" err="1" smtClean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99008" y="3448733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/>
                <a:t>d</a:t>
              </a:r>
              <a:endParaRPr lang="en-US" sz="2000" dirty="0" err="1" smtClean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46324" y="288490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69131" y="2454481"/>
            <a:ext cx="1348237" cy="1161331"/>
            <a:chOff x="469131" y="2454481"/>
            <a:chExt cx="1348237" cy="1161331"/>
          </a:xfrm>
        </p:grpSpPr>
        <p:sp>
          <p:nvSpPr>
            <p:cNvPr id="34" name="Arc 33"/>
            <p:cNvSpPr/>
            <p:nvPr/>
          </p:nvSpPr>
          <p:spPr>
            <a:xfrm>
              <a:off x="582155" y="2809136"/>
              <a:ext cx="370579" cy="790427"/>
            </a:xfrm>
            <a:prstGeom prst="arc">
              <a:avLst>
                <a:gd name="adj1" fmla="val 16818627"/>
                <a:gd name="adj2" fmla="val 4797326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/>
            <p:cNvSpPr/>
            <p:nvPr/>
          </p:nvSpPr>
          <p:spPr>
            <a:xfrm>
              <a:off x="469131" y="2768150"/>
              <a:ext cx="370579" cy="790427"/>
            </a:xfrm>
            <a:prstGeom prst="arc">
              <a:avLst>
                <a:gd name="adj1" fmla="val 17695398"/>
                <a:gd name="adj2" fmla="val 4399188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/>
            <p:cNvSpPr/>
            <p:nvPr/>
          </p:nvSpPr>
          <p:spPr>
            <a:xfrm flipH="1" flipV="1">
              <a:off x="1446789" y="2800898"/>
              <a:ext cx="370579" cy="790427"/>
            </a:xfrm>
            <a:prstGeom prst="arc">
              <a:avLst>
                <a:gd name="adj1" fmla="val 16794763"/>
                <a:gd name="adj2" fmla="val 4797326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c 36"/>
            <p:cNvSpPr/>
            <p:nvPr/>
          </p:nvSpPr>
          <p:spPr>
            <a:xfrm rot="16841141" flipH="1" flipV="1">
              <a:off x="985708" y="2245105"/>
              <a:ext cx="370579" cy="789332"/>
            </a:xfrm>
            <a:prstGeom prst="arc">
              <a:avLst>
                <a:gd name="adj1" fmla="val 16872072"/>
                <a:gd name="adj2" fmla="val 3336631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867650" y="2796366"/>
              <a:ext cx="665343" cy="819446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2819360" y="2548353"/>
            <a:ext cx="1314048" cy="1300660"/>
            <a:chOff x="2819360" y="2548353"/>
            <a:chExt cx="1314048" cy="1300660"/>
          </a:xfrm>
        </p:grpSpPr>
        <p:sp>
          <p:nvSpPr>
            <p:cNvPr id="43" name="TextBox 42"/>
            <p:cNvSpPr txBox="1"/>
            <p:nvPr/>
          </p:nvSpPr>
          <p:spPr>
            <a:xfrm>
              <a:off x="3184807" y="2908939"/>
              <a:ext cx="3770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e’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840649" y="2548353"/>
              <a:ext cx="308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14090" y="2560709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b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819360" y="3415926"/>
              <a:ext cx="2936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/>
                <a:t>c</a:t>
              </a:r>
              <a:endParaRPr lang="en-US" sz="2000" dirty="0" err="1" smtClean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780105" y="3448903"/>
              <a:ext cx="319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/>
                <a:t>d</a:t>
              </a:r>
              <a:endParaRPr lang="en-US" sz="2000" dirty="0" err="1" smtClean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768489" y="2454172"/>
            <a:ext cx="1348237" cy="1161331"/>
            <a:chOff x="2768489" y="2454172"/>
            <a:chExt cx="1348237" cy="1161331"/>
          </a:xfrm>
        </p:grpSpPr>
        <p:sp>
          <p:nvSpPr>
            <p:cNvPr id="49" name="Arc 48"/>
            <p:cNvSpPr/>
            <p:nvPr/>
          </p:nvSpPr>
          <p:spPr>
            <a:xfrm>
              <a:off x="2881513" y="2808827"/>
              <a:ext cx="370579" cy="790427"/>
            </a:xfrm>
            <a:prstGeom prst="arc">
              <a:avLst>
                <a:gd name="adj1" fmla="val 16818627"/>
                <a:gd name="adj2" fmla="val 4797326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/>
            <p:cNvSpPr/>
            <p:nvPr/>
          </p:nvSpPr>
          <p:spPr>
            <a:xfrm>
              <a:off x="2768489" y="2767841"/>
              <a:ext cx="370579" cy="790427"/>
            </a:xfrm>
            <a:prstGeom prst="arc">
              <a:avLst>
                <a:gd name="adj1" fmla="val 17695398"/>
                <a:gd name="adj2" fmla="val 4399188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c 50"/>
            <p:cNvSpPr/>
            <p:nvPr/>
          </p:nvSpPr>
          <p:spPr>
            <a:xfrm flipH="1" flipV="1">
              <a:off x="3746147" y="2800589"/>
              <a:ext cx="370579" cy="790427"/>
            </a:xfrm>
            <a:prstGeom prst="arc">
              <a:avLst>
                <a:gd name="adj1" fmla="val 16794763"/>
                <a:gd name="adj2" fmla="val 4797326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c 51"/>
            <p:cNvSpPr/>
            <p:nvPr/>
          </p:nvSpPr>
          <p:spPr>
            <a:xfrm rot="16841141" flipH="1" flipV="1">
              <a:off x="3285066" y="2244796"/>
              <a:ext cx="370579" cy="789332"/>
            </a:xfrm>
            <a:prstGeom prst="arc">
              <a:avLst>
                <a:gd name="adj1" fmla="val 16872072"/>
                <a:gd name="adj2" fmla="val 3336631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/>
            <p:nvPr/>
          </p:nvCxnSpPr>
          <p:spPr>
            <a:xfrm flipV="1">
              <a:off x="3167008" y="2796057"/>
              <a:ext cx="665343" cy="819446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1029589" y="4557116"/>
            <a:ext cx="3063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e’ = max(</a:t>
            </a:r>
            <a:r>
              <a:rPr lang="en-US" sz="2800" dirty="0" err="1" smtClean="0"/>
              <a:t>a+c,b+d</a:t>
            </a:r>
            <a:r>
              <a:rPr lang="en-US" sz="2800" dirty="0" smtClean="0"/>
              <a:t>)-e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565124" y="2520237"/>
            <a:ext cx="1291111" cy="1330314"/>
            <a:chOff x="533958" y="2525234"/>
            <a:chExt cx="1291111" cy="1330314"/>
          </a:xfrm>
        </p:grpSpPr>
        <p:sp>
          <p:nvSpPr>
            <p:cNvPr id="55" name="TextBox 54"/>
            <p:cNvSpPr txBox="1"/>
            <p:nvPr/>
          </p:nvSpPr>
          <p:spPr>
            <a:xfrm>
              <a:off x="539548" y="256631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10559" y="252523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3958" y="345543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508656" y="345491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60326" y="290990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</a:rPr>
                <a:t>4</a:t>
              </a:r>
              <a:endParaRPr lang="en-US" sz="2000" dirty="0" smtClean="0">
                <a:solidFill>
                  <a:srgbClr val="00B050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803081" y="2555189"/>
            <a:ext cx="1291111" cy="1330314"/>
            <a:chOff x="2837488" y="2542491"/>
            <a:chExt cx="1291111" cy="1330314"/>
          </a:xfrm>
        </p:grpSpPr>
        <p:sp>
          <p:nvSpPr>
            <p:cNvPr id="60" name="TextBox 59"/>
            <p:cNvSpPr txBox="1"/>
            <p:nvPr/>
          </p:nvSpPr>
          <p:spPr>
            <a:xfrm>
              <a:off x="2843078" y="258356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814089" y="254249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837488" y="347269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12186" y="347216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255664" y="292096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rgbClr val="00B050"/>
                  </a:solidFill>
                </a:rPr>
                <a:t>2</a:t>
              </a:r>
              <a:endParaRPr lang="en-US" sz="2000" dirty="0" smtClean="0">
                <a:solidFill>
                  <a:srgbClr val="00B050"/>
                </a:solidFill>
              </a:endParaRPr>
            </a:p>
          </p:txBody>
        </p:sp>
      </p:grpSp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59" y="4341900"/>
            <a:ext cx="3632200" cy="21971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586" y="2560539"/>
            <a:ext cx="1516557" cy="114789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452" y="2545545"/>
            <a:ext cx="1516557" cy="1147891"/>
          </a:xfrm>
          <a:prstGeom prst="rect">
            <a:avLst/>
          </a:prstGeom>
        </p:spPr>
      </p:pic>
      <p:sp>
        <p:nvSpPr>
          <p:cNvPr id="72" name="Right Arrow 71"/>
          <p:cNvSpPr/>
          <p:nvPr/>
        </p:nvSpPr>
        <p:spPr>
          <a:xfrm>
            <a:off x="2141956" y="3018773"/>
            <a:ext cx="462040" cy="338202"/>
          </a:xfrm>
          <a:prstGeom prst="rightArrow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73" name="Right Arrow 72"/>
          <p:cNvSpPr/>
          <p:nvPr/>
        </p:nvSpPr>
        <p:spPr>
          <a:xfrm>
            <a:off x="6668505" y="2968330"/>
            <a:ext cx="462040" cy="338202"/>
          </a:xfrm>
          <a:prstGeom prst="rightArrow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grpSp>
        <p:nvGrpSpPr>
          <p:cNvPr id="90" name="Group 89"/>
          <p:cNvGrpSpPr/>
          <p:nvPr/>
        </p:nvGrpSpPr>
        <p:grpSpPr>
          <a:xfrm>
            <a:off x="403525" y="2434025"/>
            <a:ext cx="1608883" cy="1519110"/>
            <a:chOff x="403525" y="2434025"/>
            <a:chExt cx="1608883" cy="1519110"/>
          </a:xfrm>
        </p:grpSpPr>
        <p:grpSp>
          <p:nvGrpSpPr>
            <p:cNvPr id="74" name="Group 73"/>
            <p:cNvGrpSpPr/>
            <p:nvPr/>
          </p:nvGrpSpPr>
          <p:grpSpPr>
            <a:xfrm>
              <a:off x="438750" y="2475301"/>
              <a:ext cx="1539235" cy="1441622"/>
              <a:chOff x="438750" y="2475301"/>
              <a:chExt cx="1539235" cy="144162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438751" y="3200231"/>
                <a:ext cx="769617" cy="7166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438751" y="2475301"/>
                <a:ext cx="769617" cy="7249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208368" y="2479420"/>
                <a:ext cx="769617" cy="7166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1208367" y="3187875"/>
                <a:ext cx="769617" cy="7166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438750" y="3200231"/>
                <a:ext cx="1539234" cy="123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Oval 81"/>
            <p:cNvSpPr/>
            <p:nvPr/>
          </p:nvSpPr>
          <p:spPr>
            <a:xfrm>
              <a:off x="403525" y="3147430"/>
              <a:ext cx="115465" cy="11005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endParaRPr lang="en-US" sz="2800" dirty="0" smtClean="0"/>
            </a:p>
          </p:txBody>
        </p:sp>
        <p:sp>
          <p:nvSpPr>
            <p:cNvPr id="83" name="Oval 82"/>
            <p:cNvSpPr/>
            <p:nvPr/>
          </p:nvSpPr>
          <p:spPr>
            <a:xfrm>
              <a:off x="1153877" y="3843076"/>
              <a:ext cx="115465" cy="11005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endParaRPr lang="en-US" sz="2800" dirty="0" smtClean="0"/>
            </a:p>
          </p:txBody>
        </p:sp>
        <p:sp>
          <p:nvSpPr>
            <p:cNvPr id="84" name="Oval 83"/>
            <p:cNvSpPr/>
            <p:nvPr/>
          </p:nvSpPr>
          <p:spPr>
            <a:xfrm>
              <a:off x="1896943" y="3147430"/>
              <a:ext cx="115465" cy="11005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endParaRPr lang="en-US" sz="2800" dirty="0" smtClean="0"/>
            </a:p>
          </p:txBody>
        </p:sp>
        <p:sp>
          <p:nvSpPr>
            <p:cNvPr id="85" name="Oval 84"/>
            <p:cNvSpPr/>
            <p:nvPr/>
          </p:nvSpPr>
          <p:spPr>
            <a:xfrm>
              <a:off x="1148780" y="2434025"/>
              <a:ext cx="115465" cy="11005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endParaRPr lang="en-US" sz="2800" dirty="0" smtClean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669563" y="2449648"/>
            <a:ext cx="1619385" cy="1499330"/>
            <a:chOff x="2669563" y="2449648"/>
            <a:chExt cx="1619385" cy="1499330"/>
          </a:xfrm>
        </p:grpSpPr>
        <p:grpSp>
          <p:nvGrpSpPr>
            <p:cNvPr id="75" name="Group 74"/>
            <p:cNvGrpSpPr/>
            <p:nvPr/>
          </p:nvGrpSpPr>
          <p:grpSpPr>
            <a:xfrm>
              <a:off x="2714368" y="2477530"/>
              <a:ext cx="1539234" cy="1441622"/>
              <a:chOff x="2714368" y="2477530"/>
              <a:chExt cx="1539234" cy="1441622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714368" y="3202460"/>
                <a:ext cx="769617" cy="7166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2714368" y="2477530"/>
                <a:ext cx="769617" cy="7249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483985" y="2481649"/>
                <a:ext cx="769617" cy="7166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3483984" y="3190104"/>
                <a:ext cx="769617" cy="7166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83984" y="2487827"/>
                <a:ext cx="0" cy="1427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Oval 85"/>
            <p:cNvSpPr/>
            <p:nvPr/>
          </p:nvSpPr>
          <p:spPr>
            <a:xfrm>
              <a:off x="3439215" y="2449648"/>
              <a:ext cx="115465" cy="11005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endParaRPr lang="en-US" sz="2800" dirty="0" smtClean="0"/>
            </a:p>
          </p:txBody>
        </p:sp>
        <p:sp>
          <p:nvSpPr>
            <p:cNvPr id="87" name="Oval 86"/>
            <p:cNvSpPr/>
            <p:nvPr/>
          </p:nvSpPr>
          <p:spPr>
            <a:xfrm>
              <a:off x="2669563" y="3144104"/>
              <a:ext cx="115465" cy="11005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endParaRPr lang="en-US" sz="2800" dirty="0" smtClean="0"/>
            </a:p>
          </p:txBody>
        </p:sp>
        <p:sp>
          <p:nvSpPr>
            <p:cNvPr id="88" name="Oval 87"/>
            <p:cNvSpPr/>
            <p:nvPr/>
          </p:nvSpPr>
          <p:spPr>
            <a:xfrm>
              <a:off x="3426250" y="3838919"/>
              <a:ext cx="115465" cy="11005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endParaRPr lang="en-US" sz="2800" dirty="0" smtClean="0"/>
            </a:p>
          </p:txBody>
        </p:sp>
        <p:sp>
          <p:nvSpPr>
            <p:cNvPr id="89" name="Oval 88"/>
            <p:cNvSpPr/>
            <p:nvPr/>
          </p:nvSpPr>
          <p:spPr>
            <a:xfrm>
              <a:off x="4173483" y="3138189"/>
              <a:ext cx="115465" cy="11005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endParaRPr lang="en-US" sz="2800" dirty="0" smtClean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910696" y="3813980"/>
            <a:ext cx="1977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err="1" smtClean="0">
                <a:solidFill>
                  <a:srgbClr val="0070C0"/>
                </a:solidFill>
              </a:rPr>
              <a:t>Penner</a:t>
            </a:r>
            <a:r>
              <a:rPr lang="en-US" sz="2800" u="sng" dirty="0" smtClean="0">
                <a:solidFill>
                  <a:srgbClr val="0070C0"/>
                </a:solidFill>
              </a:rPr>
              <a:t> (’82)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1191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901"/>
    </mc:Choice>
    <mc:Fallback>
      <p:transition spd="slow" advTm="109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4" grpId="0"/>
      <p:bldP spid="72" grpId="0" animBg="1"/>
      <p:bldP spid="73" grpId="0" animBg="1"/>
      <p:bldP spid="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830" y="2345214"/>
            <a:ext cx="1727200" cy="165608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108537" y="2993721"/>
            <a:ext cx="1227551" cy="338202"/>
          </a:xfrm>
          <a:prstGeom prst="rightArrow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65" y="2345214"/>
            <a:ext cx="1727200" cy="16560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600" y="16351"/>
            <a:ext cx="6573883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7609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0"/>
    </mc:Choice>
    <mc:Fallback>
      <p:transition spd="slow" advTm="3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ar Wars Main Theme (Full)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830" y="2345214"/>
            <a:ext cx="1727200" cy="165608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108537" y="2993721"/>
            <a:ext cx="1227551" cy="338202"/>
          </a:xfrm>
          <a:prstGeom prst="rightArrow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65" y="2345214"/>
            <a:ext cx="1727200" cy="16560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312" y="0"/>
            <a:ext cx="6573883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849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0"/>
    </mc:Choice>
    <mc:Fallback>
      <p:transition spd="slow" advTm="3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1.09792 L 5E-6 0 " pathEditMode="fixed" rAng="0" ptsTypes="AA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54907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tar Wars Main Theme (Full).mp3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 tracks under change of marking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9687" y="1635094"/>
            <a:ext cx="298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Punctured surfaces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84109" y="1635094"/>
            <a:ext cx="243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Closed surfaces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2141956" y="3018773"/>
            <a:ext cx="462040" cy="338202"/>
          </a:xfrm>
          <a:prstGeom prst="rightArrow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403525" y="2434025"/>
            <a:ext cx="1608883" cy="1519110"/>
            <a:chOff x="403525" y="2434025"/>
            <a:chExt cx="1608883" cy="1519110"/>
          </a:xfrm>
        </p:grpSpPr>
        <p:grpSp>
          <p:nvGrpSpPr>
            <p:cNvPr id="20" name="Group 19"/>
            <p:cNvGrpSpPr/>
            <p:nvPr/>
          </p:nvGrpSpPr>
          <p:grpSpPr>
            <a:xfrm>
              <a:off x="438750" y="2475301"/>
              <a:ext cx="1539235" cy="1441622"/>
              <a:chOff x="438750" y="2475301"/>
              <a:chExt cx="1539235" cy="1441622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438751" y="3200231"/>
                <a:ext cx="769617" cy="7166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438751" y="2475301"/>
                <a:ext cx="769617" cy="7249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208368" y="2479420"/>
                <a:ext cx="769617" cy="7166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208367" y="3187875"/>
                <a:ext cx="769617" cy="7166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438750" y="3200231"/>
                <a:ext cx="1539234" cy="123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Oval 20"/>
            <p:cNvSpPr/>
            <p:nvPr/>
          </p:nvSpPr>
          <p:spPr>
            <a:xfrm>
              <a:off x="403525" y="3147430"/>
              <a:ext cx="115465" cy="11005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endParaRPr lang="en-US" sz="2800" dirty="0" smtClean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153877" y="3843076"/>
              <a:ext cx="115465" cy="11005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endParaRPr lang="en-US" sz="2800" dirty="0" smtClean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896943" y="3147430"/>
              <a:ext cx="115465" cy="11005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endParaRPr lang="en-US" sz="2800" dirty="0" smtClean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148780" y="2434025"/>
              <a:ext cx="115465" cy="11005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endParaRPr lang="en-US" sz="2800" dirty="0" smtClean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5670" y="2456426"/>
            <a:ext cx="2301568" cy="1289705"/>
            <a:chOff x="45670" y="2456426"/>
            <a:chExt cx="2301568" cy="1289705"/>
          </a:xfrm>
        </p:grpSpPr>
        <p:sp>
          <p:nvSpPr>
            <p:cNvPr id="10" name="Arc 9"/>
            <p:cNvSpPr/>
            <p:nvPr/>
          </p:nvSpPr>
          <p:spPr>
            <a:xfrm rot="16200000" flipH="1" flipV="1">
              <a:off x="1013340" y="2331509"/>
              <a:ext cx="362116" cy="611950"/>
            </a:xfrm>
            <a:prstGeom prst="arc">
              <a:avLst>
                <a:gd name="adj1" fmla="val 17552005"/>
                <a:gd name="adj2" fmla="val 4247890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c 40"/>
            <p:cNvSpPr/>
            <p:nvPr/>
          </p:nvSpPr>
          <p:spPr>
            <a:xfrm flipH="1">
              <a:off x="1190353" y="2648135"/>
              <a:ext cx="1156885" cy="1087345"/>
            </a:xfrm>
            <a:prstGeom prst="arc">
              <a:avLst>
                <a:gd name="adj1" fmla="val 18182006"/>
                <a:gd name="adj2" fmla="val 3587786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c 41"/>
            <p:cNvSpPr/>
            <p:nvPr/>
          </p:nvSpPr>
          <p:spPr>
            <a:xfrm>
              <a:off x="45670" y="2658786"/>
              <a:ext cx="1156885" cy="1087345"/>
            </a:xfrm>
            <a:prstGeom prst="arc">
              <a:avLst>
                <a:gd name="adj1" fmla="val 18182006"/>
                <a:gd name="adj2" fmla="val 3427881"/>
              </a:avLst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571258" y="2376025"/>
            <a:ext cx="1833519" cy="1640636"/>
            <a:chOff x="2571258" y="2376025"/>
            <a:chExt cx="1833519" cy="1640636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2714368" y="3202460"/>
              <a:ext cx="769617" cy="7166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2669563" y="3168039"/>
              <a:ext cx="115465" cy="11005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endParaRPr lang="en-US" sz="2800" dirty="0" smtClean="0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2571258" y="2376025"/>
              <a:ext cx="1833519" cy="1640636"/>
              <a:chOff x="2571258" y="2376025"/>
              <a:chExt cx="1833519" cy="1640636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flipV="1">
                <a:off x="2714368" y="2477530"/>
                <a:ext cx="769617" cy="7249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3483985" y="2481649"/>
                <a:ext cx="769617" cy="7166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3483984" y="3190104"/>
                <a:ext cx="769617" cy="7166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/>
              <p:cNvSpPr/>
              <p:nvPr/>
            </p:nvSpPr>
            <p:spPr>
              <a:xfrm>
                <a:off x="3439215" y="2473583"/>
                <a:ext cx="115465" cy="11005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</a:pPr>
                <a:endParaRPr lang="en-US" sz="2800" dirty="0" smtClean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3426250" y="3862854"/>
                <a:ext cx="115465" cy="11005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</a:pPr>
                <a:endParaRPr lang="en-US" sz="2800" dirty="0" smtClean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173483" y="3162124"/>
                <a:ext cx="115465" cy="11005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</a:pPr>
                <a:endParaRPr lang="en-US" sz="2800" dirty="0" smtClean="0"/>
              </a:p>
            </p:txBody>
          </p:sp>
          <p:sp>
            <p:nvSpPr>
              <p:cNvPr id="50" name="Arc 49"/>
              <p:cNvSpPr/>
              <p:nvPr/>
            </p:nvSpPr>
            <p:spPr>
              <a:xfrm rot="16200000" flipH="1" flipV="1">
                <a:off x="3294769" y="2331509"/>
                <a:ext cx="362116" cy="611950"/>
              </a:xfrm>
              <a:prstGeom prst="arc">
                <a:avLst>
                  <a:gd name="adj1" fmla="val 17159226"/>
                  <a:gd name="adj2" fmla="val 4247890"/>
                </a:avLst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2571258" y="2392964"/>
                <a:ext cx="716447" cy="1623697"/>
              </a:xfrm>
              <a:prstGeom prst="arc">
                <a:avLst>
                  <a:gd name="adj1" fmla="val 18182006"/>
                  <a:gd name="adj2" fmla="val 3427881"/>
                </a:avLst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Arc 52"/>
              <p:cNvSpPr/>
              <p:nvPr/>
            </p:nvSpPr>
            <p:spPr>
              <a:xfrm flipH="1">
                <a:off x="3688330" y="2376025"/>
                <a:ext cx="716447" cy="1623697"/>
              </a:xfrm>
              <a:prstGeom prst="arc">
                <a:avLst>
                  <a:gd name="adj1" fmla="val 18182006"/>
                  <a:gd name="adj2" fmla="val 3427881"/>
                </a:avLst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/>
              <p:cNvCxnSpPr>
                <a:stCxn id="50" idx="0"/>
              </p:cNvCxnSpPr>
              <p:nvPr/>
            </p:nvCxnSpPr>
            <p:spPr>
              <a:xfrm flipH="1">
                <a:off x="3221943" y="2716385"/>
                <a:ext cx="529278" cy="965152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" name="Group 67"/>
          <p:cNvGrpSpPr/>
          <p:nvPr/>
        </p:nvGrpSpPr>
        <p:grpSpPr>
          <a:xfrm>
            <a:off x="2671064" y="4505122"/>
            <a:ext cx="1619385" cy="2301567"/>
            <a:chOff x="2671064" y="3916275"/>
            <a:chExt cx="1619385" cy="2301567"/>
          </a:xfrm>
        </p:grpSpPr>
        <p:grpSp>
          <p:nvGrpSpPr>
            <p:cNvPr id="63" name="Group 62"/>
            <p:cNvGrpSpPr/>
            <p:nvPr/>
          </p:nvGrpSpPr>
          <p:grpSpPr>
            <a:xfrm>
              <a:off x="2727244" y="3916275"/>
              <a:ext cx="1539234" cy="2301567"/>
              <a:chOff x="2387337" y="3916275"/>
              <a:chExt cx="1539234" cy="2301567"/>
            </a:xfrm>
          </p:grpSpPr>
          <p:grpSp>
            <p:nvGrpSpPr>
              <p:cNvPr id="59" name="Group 58"/>
              <p:cNvGrpSpPr/>
              <p:nvPr/>
            </p:nvGrpSpPr>
            <p:grpSpPr>
              <a:xfrm rot="16200000">
                <a:off x="1886522" y="4422206"/>
                <a:ext cx="2301567" cy="1289706"/>
                <a:chOff x="198071" y="2608826"/>
                <a:chExt cx="2301567" cy="1289706"/>
              </a:xfrm>
            </p:grpSpPr>
            <p:sp>
              <p:nvSpPr>
                <p:cNvPr id="56" name="Arc 55"/>
                <p:cNvSpPr/>
                <p:nvPr/>
              </p:nvSpPr>
              <p:spPr>
                <a:xfrm rot="16200000" flipH="1" flipV="1">
                  <a:off x="1165740" y="2483909"/>
                  <a:ext cx="362116" cy="611950"/>
                </a:xfrm>
                <a:prstGeom prst="arc">
                  <a:avLst>
                    <a:gd name="adj1" fmla="val 17552005"/>
                    <a:gd name="adj2" fmla="val 4247890"/>
                  </a:avLst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Arc 56"/>
                <p:cNvSpPr/>
                <p:nvPr/>
              </p:nvSpPr>
              <p:spPr>
                <a:xfrm flipH="1">
                  <a:off x="1342753" y="2800535"/>
                  <a:ext cx="1156885" cy="1087345"/>
                </a:xfrm>
                <a:prstGeom prst="arc">
                  <a:avLst>
                    <a:gd name="adj1" fmla="val 18182006"/>
                    <a:gd name="adj2" fmla="val 3587786"/>
                  </a:avLst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Arc 57"/>
                <p:cNvSpPr/>
                <p:nvPr/>
              </p:nvSpPr>
              <p:spPr>
                <a:xfrm>
                  <a:off x="198071" y="2820370"/>
                  <a:ext cx="1138505" cy="1078162"/>
                </a:xfrm>
                <a:prstGeom prst="arc">
                  <a:avLst>
                    <a:gd name="adj1" fmla="val 18182006"/>
                    <a:gd name="adj2" fmla="val 62956"/>
                  </a:avLst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2387337" y="4342765"/>
                <a:ext cx="1539234" cy="1441622"/>
                <a:chOff x="2387337" y="4342765"/>
                <a:chExt cx="1539234" cy="1441622"/>
              </a:xfrm>
            </p:grpSpPr>
            <p:grpSp>
              <p:nvGrpSpPr>
                <p:cNvPr id="44" name="Group 43"/>
                <p:cNvGrpSpPr/>
                <p:nvPr/>
              </p:nvGrpSpPr>
              <p:grpSpPr>
                <a:xfrm>
                  <a:off x="2387337" y="4342765"/>
                  <a:ext cx="1539234" cy="1441622"/>
                  <a:chOff x="2714368" y="2477530"/>
                  <a:chExt cx="1539234" cy="1441622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2714368" y="3202460"/>
                    <a:ext cx="769617" cy="7166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 flipV="1">
                    <a:off x="2714368" y="2477530"/>
                    <a:ext cx="769617" cy="72493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>
                    <a:off x="3483985" y="2481649"/>
                    <a:ext cx="769617" cy="7166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 flipH="1">
                    <a:off x="3483984" y="3190104"/>
                    <a:ext cx="769617" cy="71669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/>
                  <p:cNvCxnSpPr/>
                  <p:nvPr/>
                </p:nvCxnSpPr>
                <p:spPr>
                  <a:xfrm>
                    <a:off x="3483984" y="2487827"/>
                    <a:ext cx="0" cy="1427207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1" name="Arc 60"/>
                <p:cNvSpPr/>
                <p:nvPr/>
              </p:nvSpPr>
              <p:spPr>
                <a:xfrm rot="10800000">
                  <a:off x="3541761" y="4749364"/>
                  <a:ext cx="362116" cy="611950"/>
                </a:xfrm>
                <a:prstGeom prst="arc">
                  <a:avLst>
                    <a:gd name="adj1" fmla="val 17247266"/>
                    <a:gd name="adj2" fmla="val 4247890"/>
                  </a:avLst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4" name="Oval 63"/>
            <p:cNvSpPr/>
            <p:nvPr/>
          </p:nvSpPr>
          <p:spPr>
            <a:xfrm>
              <a:off x="3440716" y="4324348"/>
              <a:ext cx="115465" cy="11005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endParaRPr lang="en-US" sz="2800" dirty="0" smtClean="0"/>
            </a:p>
          </p:txBody>
        </p:sp>
        <p:sp>
          <p:nvSpPr>
            <p:cNvPr id="65" name="Oval 64"/>
            <p:cNvSpPr/>
            <p:nvPr/>
          </p:nvSpPr>
          <p:spPr>
            <a:xfrm>
              <a:off x="2671064" y="5018804"/>
              <a:ext cx="115465" cy="11005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endParaRPr lang="en-US" sz="2800" dirty="0" smtClean="0"/>
            </a:p>
          </p:txBody>
        </p:sp>
        <p:sp>
          <p:nvSpPr>
            <p:cNvPr id="66" name="Oval 65"/>
            <p:cNvSpPr/>
            <p:nvPr/>
          </p:nvSpPr>
          <p:spPr>
            <a:xfrm>
              <a:off x="3427751" y="5713619"/>
              <a:ext cx="115465" cy="11005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endParaRPr lang="en-US" sz="2800" dirty="0" smtClean="0"/>
            </a:p>
          </p:txBody>
        </p:sp>
        <p:sp>
          <p:nvSpPr>
            <p:cNvPr id="67" name="Oval 66"/>
            <p:cNvSpPr/>
            <p:nvPr/>
          </p:nvSpPr>
          <p:spPr>
            <a:xfrm>
              <a:off x="4174984" y="5012889"/>
              <a:ext cx="115465" cy="11005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endParaRPr lang="en-US" sz="2800" dirty="0" smtClean="0"/>
            </a:p>
          </p:txBody>
        </p:sp>
      </p:grpSp>
      <p:sp>
        <p:nvSpPr>
          <p:cNvPr id="69" name="Right Arrow 68"/>
          <p:cNvSpPr/>
          <p:nvPr/>
        </p:nvSpPr>
        <p:spPr>
          <a:xfrm rot="5400000">
            <a:off x="3251964" y="4257609"/>
            <a:ext cx="462040" cy="338202"/>
          </a:xfrm>
          <a:prstGeom prst="rightArrow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70" name="TextBox 69"/>
          <p:cNvSpPr txBox="1"/>
          <p:nvPr/>
        </p:nvSpPr>
        <p:spPr>
          <a:xfrm>
            <a:off x="1958378" y="2527900"/>
            <a:ext cx="798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split</a:t>
            </a:r>
            <a:endParaRPr lang="en-US" sz="2800" dirty="0" err="1" smtClean="0"/>
          </a:p>
        </p:txBody>
      </p:sp>
      <p:sp>
        <p:nvSpPr>
          <p:cNvPr id="71" name="TextBox 70"/>
          <p:cNvSpPr txBox="1"/>
          <p:nvPr/>
        </p:nvSpPr>
        <p:spPr>
          <a:xfrm>
            <a:off x="3719468" y="4174144"/>
            <a:ext cx="746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fold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89449" y="275716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84156" y="312055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30825" y="4602079"/>
                <a:ext cx="196803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u="sng" dirty="0"/>
                  <a:t>P</a:t>
                </a:r>
                <a:r>
                  <a:rPr lang="en-US" sz="2800" u="sng" dirty="0" smtClean="0"/>
                  <a:t>ossibilities</a:t>
                </a:r>
                <a:r>
                  <a:rPr lang="en-US" sz="280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4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∙4=16</m:t>
                      </m:r>
                    </m:oMath>
                  </m:oMathPara>
                </a14:m>
                <a:endParaRPr lang="en-US" sz="2800" dirty="0" smtClean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25" y="4602079"/>
                <a:ext cx="1968039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6502" t="-6410" r="-4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759" y="2426991"/>
            <a:ext cx="1727200" cy="1656080"/>
          </a:xfrm>
        </p:spPr>
      </p:pic>
      <p:sp>
        <p:nvSpPr>
          <p:cNvPr id="77" name="TextBox 76"/>
          <p:cNvSpPr txBox="1"/>
          <p:nvPr/>
        </p:nvSpPr>
        <p:spPr>
          <a:xfrm>
            <a:off x="6718655" y="267080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729192" y="325503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887584" y="21583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855055" y="382852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00B050"/>
                </a:solidFill>
              </a:rPr>
              <a:t>2</a:t>
            </a:r>
            <a:endParaRPr lang="en-US" sz="2800" dirty="0" smtClean="0">
              <a:solidFill>
                <a:srgbClr val="00B05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595921" y="214758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00B050"/>
                </a:solidFill>
              </a:rPr>
              <a:t>2</a:t>
            </a:r>
            <a:endParaRPr lang="en-US" sz="2800" dirty="0" smtClean="0">
              <a:solidFill>
                <a:srgbClr val="00B05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595921" y="386285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00B050"/>
                </a:solidFill>
              </a:rPr>
              <a:t>2</a:t>
            </a:r>
            <a:endParaRPr lang="en-US" sz="2800" dirty="0" smtClean="0">
              <a:solidFill>
                <a:srgbClr val="00B05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419625" y="296145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00B050"/>
                </a:solidFill>
              </a:rPr>
              <a:t>2</a:t>
            </a:r>
            <a:endParaRPr lang="en-US" sz="2800" dirty="0" smtClean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5712095" y="4602079"/>
                <a:ext cx="2691676" cy="958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u="sng" dirty="0" smtClean="0"/>
                  <a:t>Possibilities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charset="0"/>
                        </a:rPr>
                        <m:t>4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∙4</m:t>
                      </m:r>
                      <m:r>
                        <a:rPr lang="en-US" sz="2800" i="1" smtClean="0">
                          <a:solidFill>
                            <a:srgbClr val="00B05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512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095" y="4602079"/>
                <a:ext cx="2691676" cy="958980"/>
              </a:xfrm>
              <a:prstGeom prst="rect">
                <a:avLst/>
              </a:prstGeom>
              <a:blipFill rotWithShape="0">
                <a:blip r:embed="rId6"/>
                <a:stretch>
                  <a:fillRect l="-4525" t="-6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31319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540"/>
    </mc:Choice>
    <mc:Fallback>
      <p:transition spd="slow" advTm="119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8" grpId="0" animBg="1"/>
      <p:bldP spid="69" grpId="0" animBg="1"/>
      <p:bldP spid="70" grpId="0"/>
      <p:bldP spid="71" grpId="0"/>
      <p:bldP spid="72" grpId="0"/>
      <p:bldP spid="73" grpId="0"/>
      <p:bldP spid="74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597" y="346701"/>
            <a:ext cx="9485597" cy="13022598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60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59"/>
    </mc:Choice>
    <mc:Fallback>
      <p:transition spd="slow" advTm="26259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2122762"/>
            <a:ext cx="5334000" cy="140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625" y="7875989"/>
            <a:ext cx="3454400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25" y="5538905"/>
            <a:ext cx="5283200" cy="83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425" y="1316312"/>
            <a:ext cx="6629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2</a:t>
            </a:r>
            <a:r>
              <a:rPr lang="en-US" sz="2800" u="sng" dirty="0" smtClean="0"/>
              <a:t>. </a:t>
            </a:r>
            <a:r>
              <a:rPr lang="en-US" sz="2800" u="sng" dirty="0" smtClean="0"/>
              <a:t>Solves the word </a:t>
            </a:r>
            <a:r>
              <a:rPr lang="en-US" sz="2800" u="sng" dirty="0" smtClean="0"/>
              <a:t>problem/checks relations</a:t>
            </a:r>
            <a:endParaRPr lang="en-US" sz="2800" u="sng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081337" y="7067680"/>
            <a:ext cx="4723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2. Approximates stretch factors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4054" y="4838703"/>
            <a:ext cx="3473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3</a:t>
            </a:r>
            <a:r>
              <a:rPr lang="en-US" sz="2800" u="sng" dirty="0" smtClean="0"/>
              <a:t>. </a:t>
            </a:r>
            <a:r>
              <a:rPr lang="en-US" sz="2800" u="sng" dirty="0" smtClean="0"/>
              <a:t>Computes the order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079" y="3518553"/>
            <a:ext cx="3585219" cy="17523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4054" y="616110"/>
            <a:ext cx="4253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1. Works for closed surfaces</a:t>
            </a:r>
            <a:endParaRPr lang="en-US" sz="2800" u="sng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844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59"/>
    </mc:Choice>
    <mc:Fallback>
      <p:transition spd="slow" advTm="36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v1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16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56"/>
    </mc:Choice>
    <mc:Fallback>
      <p:transition spd="slow" advTm="11156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04813" y="3530879"/>
            <a:ext cx="4124847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21304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6"/>
    </mc:Choice>
    <mc:Fallback>
      <p:transition spd="slow" advTm="1006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Linear charts on MF = train </a:t>
            </a:r>
            <a:r>
              <a:rPr lang="en-US" dirty="0" smtClean="0"/>
              <a:t>tracks</a:t>
            </a:r>
            <a:endParaRPr lang="en-US" dirty="0"/>
          </a:p>
        </p:txBody>
      </p:sp>
      <p:pic>
        <p:nvPicPr>
          <p:cNvPr id="9" name="Content Placeholder 4" descr="tracktofoliation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482" b="-40482"/>
          <a:stretch>
            <a:fillRect/>
          </a:stretch>
        </p:blipFill>
        <p:spPr>
          <a:xfrm>
            <a:off x="781050" y="1978025"/>
            <a:ext cx="7886700" cy="43513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34697" y="4643438"/>
            <a:ext cx="1704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Train track</a:t>
            </a:r>
            <a:endParaRPr lang="en-US" sz="2800" dirty="0" err="1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MF = measured foliations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40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85"/>
    </mc:Choice>
    <mc:Fallback>
      <p:transition spd="slow" advTm="38685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Linear charts on MF = train tracks</a:t>
            </a:r>
          </a:p>
        </p:txBody>
      </p:sp>
      <p:pic>
        <p:nvPicPr>
          <p:cNvPr id="9" name="Content Placeholder 4" descr="tracktofoliatio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482" b="-40482"/>
          <a:stretch>
            <a:fillRect/>
          </a:stretch>
        </p:blipFill>
        <p:spPr>
          <a:xfrm>
            <a:off x="781050" y="1978025"/>
            <a:ext cx="7886700" cy="4351338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370630"/>
              </p:ext>
            </p:extLst>
          </p:nvPr>
        </p:nvGraphicFramePr>
        <p:xfrm>
          <a:off x="3292477" y="4105444"/>
          <a:ext cx="176213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" name="Equation" r:id="rId4" imgW="76200" imgH="127000" progId="Equation.3">
                  <p:embed/>
                </p:oleObj>
              </mc:Choice>
              <mc:Fallback>
                <p:oleObj name="Equation" r:id="rId4" imgW="76200" imgH="1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2477" y="4105444"/>
                        <a:ext cx="176213" cy="293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9951601"/>
              </p:ext>
            </p:extLst>
          </p:nvPr>
        </p:nvGraphicFramePr>
        <p:xfrm>
          <a:off x="5129210" y="4105444"/>
          <a:ext cx="5397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Equation" r:id="rId6" imgW="228600" imgH="190500" progId="Equation.3">
                  <p:embed/>
                </p:oleObj>
              </mc:Choice>
              <mc:Fallback>
                <p:oleObj name="Equation" r:id="rId6" imgW="228600" imgH="1905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210" y="4105444"/>
                        <a:ext cx="53975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543123"/>
              </p:ext>
            </p:extLst>
          </p:nvPr>
        </p:nvGraphicFramePr>
        <p:xfrm>
          <a:off x="1198565" y="4357688"/>
          <a:ext cx="935037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Equation" r:id="rId8" imgW="406400" imgH="190500" progId="Equation.3">
                  <p:embed/>
                </p:oleObj>
              </mc:Choice>
              <mc:Fallback>
                <p:oleObj name="Equation" r:id="rId8" imgW="4064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8565" y="4357688"/>
                        <a:ext cx="935037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86389" y="4724728"/>
            <a:ext cx="3228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</a:rPr>
              <a:t>Measured </a:t>
            </a:r>
            <a:r>
              <a:rPr lang="en-US" sz="2800" dirty="0" smtClean="0"/>
              <a:t>t</a:t>
            </a:r>
            <a:r>
              <a:rPr lang="en-US" sz="2800" dirty="0" smtClean="0"/>
              <a:t>rain track</a:t>
            </a:r>
            <a:endParaRPr lang="en-US" sz="28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87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68"/>
    </mc:Choice>
    <mc:Fallback>
      <p:transition spd="slow" advTm="11468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Linear charts on MF = train tracks</a:t>
            </a:r>
          </a:p>
        </p:txBody>
      </p:sp>
      <p:pic>
        <p:nvPicPr>
          <p:cNvPr id="11" name="Content Placeholder 3" descr="tracktofoliation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482" b="-40482"/>
          <a:stretch>
            <a:fillRect/>
          </a:stretch>
        </p:blipFill>
        <p:spPr>
          <a:xfrm>
            <a:off x="781050" y="1978025"/>
            <a:ext cx="7886700" cy="435133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37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40"/>
    </mc:Choice>
    <mc:Fallback>
      <p:transition spd="slow" advTm="1064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Linear charts on MF = train tracks</a:t>
            </a:r>
          </a:p>
        </p:txBody>
      </p:sp>
      <p:pic>
        <p:nvPicPr>
          <p:cNvPr id="5" name="Content Placeholder 5" descr="foliation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482" b="-40482"/>
          <a:stretch>
            <a:fillRect/>
          </a:stretch>
        </p:blipFill>
        <p:spPr>
          <a:xfrm>
            <a:off x="781050" y="1978025"/>
            <a:ext cx="7886700" cy="43513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58193" y="5468333"/>
            <a:ext cx="2923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measured foliation</a:t>
            </a:r>
            <a:endParaRPr 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40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0"/>
    </mc:Choice>
    <mc:Fallback>
      <p:transition spd="slow" advTm="755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dirty="0" smtClean="0"/>
              <a:t>lgorithm </a:t>
            </a:r>
            <a:r>
              <a:rPr lang="mr-IN" dirty="0" smtClean="0"/>
              <a:t>–</a:t>
            </a:r>
            <a:r>
              <a:rPr lang="en-US" dirty="0" smtClean="0"/>
              <a:t> setup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1</a:t>
            </a:r>
            <a:r>
              <a:rPr lang="en-US" dirty="0" smtClean="0"/>
              <a:t>. Fix a cell decomposition of PMF.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2. Fix </a:t>
            </a:r>
            <a:r>
              <a:rPr lang="en-US" dirty="0"/>
              <a:t>some </a:t>
            </a:r>
            <a:r>
              <a:rPr lang="en-US" dirty="0">
                <a:solidFill>
                  <a:srgbClr val="00B0F0"/>
                </a:solidFill>
              </a:rPr>
              <a:t>c</a:t>
            </a:r>
            <a:r>
              <a:rPr lang="en-US" dirty="0"/>
              <a:t> in PMF.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11" name="Content Placeholder 3" descr="pip.fi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59" r="-15459"/>
          <a:stretch>
            <a:fillRect/>
          </a:stretch>
        </p:blipFill>
        <p:spPr>
          <a:xfrm>
            <a:off x="1181100" y="2583360"/>
            <a:ext cx="7048500" cy="38888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50" y="5788679"/>
            <a:ext cx="3203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Standard train tracks</a:t>
            </a:r>
            <a:endParaRPr lang="en-US" sz="2800" dirty="0" smtClean="0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957388" y="3829050"/>
            <a:ext cx="1285875" cy="1757363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528888" y="5500686"/>
            <a:ext cx="528637" cy="173039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230563" y="3626784"/>
            <a:ext cx="3241550" cy="2020746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243263" y="5586413"/>
            <a:ext cx="2414587" cy="222248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576812" y="4484951"/>
            <a:ext cx="336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5713541" y="4407293"/>
            <a:ext cx="211133" cy="21229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0627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18"/>
    </mc:Choice>
    <mc:Fallback>
      <p:transition spd="slow" advTm="67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21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</a:t>
            </a:r>
            <a:r>
              <a:rPr lang="en-US" dirty="0" smtClean="0"/>
              <a:t>v1 (</a:t>
            </a:r>
            <a:r>
              <a:rPr lang="en-US" dirty="0"/>
              <a:t>cubic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757160" cy="4903788"/>
          </a:xfrm>
          <a:noFill/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Check if finite order.</a:t>
            </a: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Compute </a:t>
            </a:r>
            <a:r>
              <a:rPr lang="en-US" dirty="0" err="1" smtClean="0">
                <a:solidFill>
                  <a:srgbClr val="00B050"/>
                </a:solidFill>
              </a:rPr>
              <a:t>f</a:t>
            </a:r>
            <a:r>
              <a:rPr lang="en-US" baseline="30000" dirty="0" err="1" smtClean="0">
                <a:solidFill>
                  <a:srgbClr val="00B050"/>
                </a:solidFill>
              </a:rPr>
              <a:t>Q</a:t>
            </a:r>
            <a:r>
              <a:rPr lang="en-US" dirty="0" smtClean="0">
                <a:solidFill>
                  <a:srgbClr val="00B050"/>
                </a:solidFill>
              </a:rPr>
              <a:t>(c) </a:t>
            </a:r>
            <a:r>
              <a:rPr lang="en-US" dirty="0" smtClean="0"/>
              <a:t>for some Q = </a:t>
            </a:r>
            <a:r>
              <a:rPr lang="en-US" dirty="0" smtClean="0"/>
              <a:t>O(N).</a:t>
            </a:r>
            <a:endParaRPr lang="en-US" dirty="0" smtClean="0"/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Compute the acting matrix at </a:t>
            </a:r>
            <a:r>
              <a:rPr lang="en-US" dirty="0" err="1" smtClean="0">
                <a:solidFill>
                  <a:srgbClr val="00B050"/>
                </a:solidFill>
              </a:rPr>
              <a:t>f</a:t>
            </a:r>
            <a:r>
              <a:rPr lang="en-US" baseline="30000" dirty="0" err="1" smtClean="0">
                <a:solidFill>
                  <a:srgbClr val="00B050"/>
                </a:solidFill>
              </a:rPr>
              <a:t>Q</a:t>
            </a:r>
            <a:r>
              <a:rPr lang="en-US" dirty="0" smtClean="0">
                <a:solidFill>
                  <a:srgbClr val="00B050"/>
                </a:solidFill>
              </a:rPr>
              <a:t>(c).</a:t>
            </a:r>
            <a:endParaRPr lang="en-US" dirty="0">
              <a:solidFill>
                <a:srgbClr val="00B050"/>
              </a:solidFill>
            </a:endParaRP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Compute eigenvalues and eigenvectors.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Check </a:t>
            </a:r>
            <a:r>
              <a:rPr lang="en-US" dirty="0" smtClean="0"/>
              <a:t>if the </a:t>
            </a:r>
            <a:r>
              <a:rPr lang="en-US" dirty="0" err="1" smtClean="0"/>
              <a:t>eigenvecors</a:t>
            </a:r>
            <a:r>
              <a:rPr lang="en-US" dirty="0" smtClean="0"/>
              <a:t> correspond to reducing curves, filling or non-filling </a:t>
            </a:r>
            <a:r>
              <a:rPr lang="en-US" dirty="0" err="1" smtClean="0"/>
              <a:t>pA</a:t>
            </a:r>
            <a:r>
              <a:rPr lang="en-US" dirty="0" smtClean="0"/>
              <a:t> foliations.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47" y="2689500"/>
            <a:ext cx="2352106" cy="23664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09800" y="4938007"/>
            <a:ext cx="336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7951528" y="2782692"/>
            <a:ext cx="224852" cy="243018"/>
          </a:xfrm>
          <a:prstGeom prst="ellipse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7918732" y="2192756"/>
            <a:ext cx="867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B050"/>
                </a:solidFill>
              </a:rPr>
              <a:t>f</a:t>
            </a:r>
            <a:r>
              <a:rPr lang="en-US" sz="2800" baseline="30000" dirty="0" err="1" smtClean="0">
                <a:solidFill>
                  <a:srgbClr val="00B050"/>
                </a:solidFill>
              </a:rPr>
              <a:t>Q</a:t>
            </a:r>
            <a:r>
              <a:rPr lang="en-US" sz="2800" dirty="0" smtClean="0">
                <a:solidFill>
                  <a:srgbClr val="00B050"/>
                </a:solidFill>
              </a:rPr>
              <a:t>(c)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746529" y="4860349"/>
            <a:ext cx="211133" cy="21229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8" name="Circular Arrow 17"/>
          <p:cNvSpPr/>
          <p:nvPr/>
        </p:nvSpPr>
        <p:spPr>
          <a:xfrm rot="5400000" flipH="1">
            <a:off x="7044003" y="3031613"/>
            <a:ext cx="2362007" cy="175045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490472"/>
              <a:gd name="adj5" fmla="val 12500"/>
            </a:avLst>
          </a:prstGeom>
          <a:solidFill>
            <a:srgbClr val="00B0F0">
              <a:alpha val="56000"/>
            </a:srgb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5768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560"/>
    </mc:Choice>
    <mc:Fallback>
      <p:transition spd="slow" advTm="92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8" grpId="0" animBg="1"/>
      <p:bldP spid="1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Cubic time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chemeClr val="accent1"/>
                </a:solidFill>
              </a:rPr>
              <a:t>Thm</a:t>
            </a:r>
            <a:r>
              <a:rPr lang="en-US" dirty="0" smtClean="0">
                <a:solidFill>
                  <a:schemeClr val="accent1"/>
                </a:solidFill>
              </a:rPr>
              <a:t> (MSY): </a:t>
            </a:r>
            <a:r>
              <a:rPr lang="en-US" dirty="0" smtClean="0"/>
              <a:t>We </a:t>
            </a:r>
            <a:r>
              <a:rPr lang="en-US" dirty="0"/>
              <a:t>get into the attracting </a:t>
            </a:r>
            <a:r>
              <a:rPr lang="en-US" dirty="0" smtClean="0"/>
              <a:t>linear </a:t>
            </a:r>
            <a:r>
              <a:rPr lang="en-US" dirty="0"/>
              <a:t>piece in </a:t>
            </a:r>
            <a:r>
              <a:rPr lang="en-US" dirty="0" smtClean="0"/>
              <a:t>O(N) </a:t>
            </a:r>
            <a:r>
              <a:rPr lang="en-US" dirty="0"/>
              <a:t>iterations</a:t>
            </a:r>
            <a:r>
              <a:rPr lang="en-US" dirty="0" smtClean="0"/>
              <a:t>.</a:t>
            </a:r>
            <a:endParaRPr lang="en-US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756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77"/>
    </mc:Choice>
    <mc:Fallback>
      <p:transition spd="slow" advTm="1407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Cubic time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err="1" smtClean="0">
                    <a:solidFill>
                      <a:schemeClr val="accent1"/>
                    </a:solidFill>
                  </a:rPr>
                  <a:t>Thm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 (MSY): </a:t>
                </a:r>
                <a:r>
                  <a:rPr lang="en-US" dirty="0" smtClean="0"/>
                  <a:t>We </a:t>
                </a:r>
                <a:r>
                  <a:rPr lang="en-US" dirty="0"/>
                  <a:t>get into the attracting </a:t>
                </a:r>
                <a:r>
                  <a:rPr lang="en-US" dirty="0" smtClean="0"/>
                  <a:t>linear </a:t>
                </a:r>
                <a:r>
                  <a:rPr lang="en-US" dirty="0"/>
                  <a:t>piece in </a:t>
                </a:r>
                <a:r>
                  <a:rPr lang="en-US" dirty="0" smtClean="0"/>
                  <a:t>O(N) </a:t>
                </a:r>
                <a:r>
                  <a:rPr lang="en-US" dirty="0"/>
                  <a:t>iterations</a:t>
                </a:r>
                <a:r>
                  <a:rPr lang="en-US" dirty="0" smtClean="0"/>
                  <a:t>.</a:t>
                </a:r>
                <a:endParaRPr lang="en-US" dirty="0" smtClean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accent1"/>
                    </a:solidFill>
                  </a:rPr>
                  <a:t>Fact: </a:t>
                </a:r>
                <a:r>
                  <a:rPr lang="en-US" dirty="0" smtClean="0"/>
                  <a:t>Each iteration takes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) time.</a:t>
                </a: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2241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2992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87"/>
    </mc:Choice>
    <mc:Fallback>
      <p:transition spd="slow" advTm="668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13388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Nielsen-Thurston Classification</a:t>
            </a:r>
            <a:endParaRPr lang="en-US" dirty="0"/>
          </a:p>
        </p:txBody>
      </p:sp>
      <p:pic>
        <p:nvPicPr>
          <p:cNvPr id="4" name="Picture 3" descr="foliations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3018" y="2742648"/>
            <a:ext cx="3542584" cy="1230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000" y="2344492"/>
            <a:ext cx="2327883" cy="18193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38490" y="4163856"/>
            <a:ext cx="2439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Pseudo-</a:t>
            </a:r>
            <a:r>
              <a:rPr lang="en-US" sz="2800" dirty="0" err="1" smtClean="0"/>
              <a:t>Anosov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932151" y="4059276"/>
            <a:ext cx="18803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Finite order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49055" y="1499016"/>
            <a:ext cx="2013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/>
              <a:t>Mod(S)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3189" y="4224392"/>
            <a:ext cx="2745426" cy="153462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49270" y="5803780"/>
            <a:ext cx="161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Reducible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324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84"/>
    </mc:Choice>
    <mc:Fallback>
      <p:transition spd="slow" advTm="1198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Cubic time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err="1" smtClean="0">
                    <a:solidFill>
                      <a:schemeClr val="accent1"/>
                    </a:solidFill>
                  </a:rPr>
                  <a:t>Thm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 (MSY): </a:t>
                </a:r>
                <a:r>
                  <a:rPr lang="en-US" dirty="0" smtClean="0"/>
                  <a:t>We </a:t>
                </a:r>
                <a:r>
                  <a:rPr lang="en-US" dirty="0"/>
                  <a:t>get into the attracting </a:t>
                </a:r>
                <a:r>
                  <a:rPr lang="en-US" dirty="0" smtClean="0"/>
                  <a:t>linear </a:t>
                </a:r>
                <a:r>
                  <a:rPr lang="en-US" dirty="0"/>
                  <a:t>piece in </a:t>
                </a:r>
                <a:r>
                  <a:rPr lang="en-US" dirty="0" smtClean="0"/>
                  <a:t>O(N) </a:t>
                </a:r>
                <a:r>
                  <a:rPr lang="en-US" dirty="0"/>
                  <a:t>iterations</a:t>
                </a:r>
                <a:r>
                  <a:rPr lang="en-US" dirty="0" smtClean="0"/>
                  <a:t>.</a:t>
                </a:r>
                <a:endParaRPr lang="en-US" dirty="0" smtClean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accent1"/>
                    </a:solidFill>
                  </a:rPr>
                  <a:t>Fact: </a:t>
                </a:r>
                <a:r>
                  <a:rPr lang="en-US" dirty="0" smtClean="0"/>
                  <a:t>Each iteration takes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) time.</a:t>
                </a: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2241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34667" y="4487575"/>
                <a:ext cx="1596334" cy="1053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sz="2400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𝑁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uk-UA" sz="2400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𝑁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err="1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67" y="4487575"/>
                <a:ext cx="1596334" cy="10532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634667" y="3571083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</a:t>
            </a:r>
            <a:r>
              <a:rPr lang="en-US" sz="2800" dirty="0" smtClean="0">
                <a:solidFill>
                  <a:srgbClr val="FF0000"/>
                </a:solidFill>
              </a:rPr>
              <a:t>oint in PMF</a:t>
            </a:r>
            <a:endParaRPr lang="en-US" sz="2800" dirty="0" smtClean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>
            <a:stCxn id="21" idx="2"/>
          </p:cNvCxnSpPr>
          <p:nvPr/>
        </p:nvCxnSpPr>
        <p:spPr>
          <a:xfrm flipH="1">
            <a:off x="1650086" y="4094303"/>
            <a:ext cx="6656" cy="39327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92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49"/>
    </mc:Choice>
    <mc:Fallback>
      <p:transition spd="slow" advTm="3654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Cubic time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err="1" smtClean="0">
                    <a:solidFill>
                      <a:schemeClr val="accent1"/>
                    </a:solidFill>
                  </a:rPr>
                  <a:t>Thm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 (MSY): </a:t>
                </a:r>
                <a:r>
                  <a:rPr lang="en-US" dirty="0" smtClean="0"/>
                  <a:t>We </a:t>
                </a:r>
                <a:r>
                  <a:rPr lang="en-US" dirty="0"/>
                  <a:t>get into the attracting </a:t>
                </a:r>
                <a:r>
                  <a:rPr lang="en-US" dirty="0" smtClean="0"/>
                  <a:t>linear </a:t>
                </a:r>
                <a:r>
                  <a:rPr lang="en-US" dirty="0"/>
                  <a:t>piece in </a:t>
                </a:r>
                <a:r>
                  <a:rPr lang="en-US" dirty="0" smtClean="0"/>
                  <a:t>O(N) </a:t>
                </a:r>
                <a:r>
                  <a:rPr lang="en-US" dirty="0"/>
                  <a:t>iterations</a:t>
                </a:r>
                <a:r>
                  <a:rPr lang="en-US" dirty="0" smtClean="0"/>
                  <a:t>.</a:t>
                </a:r>
                <a:endParaRPr lang="en-US" dirty="0" smtClean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accent1"/>
                    </a:solidFill>
                  </a:rPr>
                  <a:t>Fact: </a:t>
                </a:r>
                <a:r>
                  <a:rPr lang="en-US" dirty="0" smtClean="0"/>
                  <a:t>Each iteration takes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) time.</a:t>
                </a: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2241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34667" y="4487575"/>
                <a:ext cx="7880684" cy="1053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uk-UA" sz="2400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𝑁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uk-UA" sz="2400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𝑁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  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       </m:t>
                      </m:r>
                      <m:r>
                        <a:rPr lang="en-US" sz="2400" b="0" i="0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uk-UA" sz="2400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(1)</m:t>
                                </m:r>
                              </m:e>
                              <m:e>
                                <m:r>
                                  <a:rPr lang="uk-UA" sz="2400" i="1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r>
                                  <a:rPr lang="uk-UA" sz="2400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sz="2400" i="1">
                                    <a:latin typeface="Cambria Math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uk-UA" sz="2400" i="1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(1)</m:t>
                                </m:r>
                              </m:e>
                              <m:e>
                                <m:r>
                                  <a:rPr lang="uk-UA" sz="2400" i="1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(1)</m:t>
                                </m:r>
                              </m:e>
                            </m:mr>
                          </m:m>
                        </m:e>
                      </m:d>
                      <m:r>
                        <a:rPr lang="uk-UA" sz="2400" i="1">
                          <a:latin typeface="Cambria Math" charset="0"/>
                        </a:rPr>
                        <m:t>⋯</m:t>
                      </m:r>
                      <m:d>
                        <m:dPr>
                          <m:begChr m:val="["/>
                          <m:endChr m:val="]"/>
                          <m:ctrlPr>
                            <a:rPr lang="uk-UA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2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(1)</m:t>
                                </m:r>
                              </m:e>
                              <m:e>
                                <m:r>
                                  <a:rPr lang="uk-UA" sz="2400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(1)</m:t>
                                </m:r>
                              </m:e>
                            </m:mr>
                            <m:mr>
                              <m:e>
                                <m:r>
                                  <a:rPr lang="uk-UA" sz="240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sz="2400" i="1" smtClean="0">
                                    <a:latin typeface="Cambria Math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uk-UA" sz="240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(1)</m:t>
                                </m:r>
                              </m:e>
                              <m:e>
                                <m:r>
                                  <a:rPr lang="uk-UA" sz="2400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charset="0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(1)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𝑣</m:t>
                      </m:r>
                    </m:oMath>
                  </m:oMathPara>
                </a14:m>
                <a:endParaRPr lang="en-US" sz="2400" dirty="0" err="1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667" y="4487575"/>
                <a:ext cx="7880684" cy="10532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2321598" y="5014193"/>
            <a:ext cx="600075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575009" y="5881189"/>
                <a:ext cx="2100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800" dirty="0" smtClean="0">
                    <a:solidFill>
                      <a:srgbClr val="FF0000"/>
                    </a:solidFill>
                  </a:rPr>
                  <a:t> generators</a:t>
                </a:r>
                <a:endParaRPr lang="en-US" sz="2800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009" y="5881189"/>
                <a:ext cx="2100896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1628" r="-434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 flipV="1">
            <a:off x="4393286" y="5558583"/>
            <a:ext cx="1028701" cy="32260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798068" y="5558583"/>
            <a:ext cx="1193852" cy="355599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4667" y="3571083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</a:t>
            </a:r>
            <a:r>
              <a:rPr lang="en-US" sz="2800" dirty="0" smtClean="0">
                <a:solidFill>
                  <a:srgbClr val="FF0000"/>
                </a:solidFill>
              </a:rPr>
              <a:t>oint in PMF</a:t>
            </a:r>
            <a:endParaRPr lang="en-US" sz="2800" dirty="0" smtClean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>
            <a:stCxn id="21" idx="2"/>
          </p:cNvCxnSpPr>
          <p:nvPr/>
        </p:nvCxnSpPr>
        <p:spPr>
          <a:xfrm flipH="1">
            <a:off x="1650086" y="4094303"/>
            <a:ext cx="6656" cy="39327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95779" y="3604075"/>
            <a:ext cx="229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</a:t>
            </a:r>
            <a:r>
              <a:rPr lang="en-US" sz="2800" dirty="0" smtClean="0">
                <a:solidFill>
                  <a:srgbClr val="FF0000"/>
                </a:solidFill>
              </a:rPr>
              <a:t>mage of p</a:t>
            </a:r>
            <a:r>
              <a:rPr lang="en-US" sz="2800" dirty="0" smtClean="0">
                <a:solidFill>
                  <a:srgbClr val="FF0000"/>
                </a:solidFill>
              </a:rPr>
              <a:t>oint</a:t>
            </a:r>
            <a:endParaRPr 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25" name="Right Brace 24"/>
          <p:cNvSpPr/>
          <p:nvPr/>
        </p:nvSpPr>
        <p:spPr>
          <a:xfrm rot="16200000">
            <a:off x="5672631" y="1553434"/>
            <a:ext cx="248956" cy="5436483"/>
          </a:xfrm>
          <a:prstGeom prst="rightBrac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85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78"/>
    </mc:Choice>
    <mc:Fallback>
      <p:transition spd="slow" advTm="74978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</a:t>
            </a:r>
            <a:r>
              <a:rPr lang="en-US" dirty="0" smtClean="0"/>
              <a:t>we get </a:t>
            </a:r>
            <a:r>
              <a:rPr lang="en-US" dirty="0"/>
              <a:t>into the attracting linear piece in O(N) iterations?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84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0"/>
    </mc:Choice>
    <mc:Fallback>
      <p:transition spd="slow" advTm="677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71538"/>
            <a:ext cx="7886700" cy="530542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4" name="Content Placeholder 4" descr="xytrack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505" b="-26505"/>
          <a:stretch>
            <a:fillRect/>
          </a:stretch>
        </p:blipFill>
        <p:spPr>
          <a:xfrm>
            <a:off x="827098" y="1957380"/>
            <a:ext cx="7688252" cy="4228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06" y="1827652"/>
            <a:ext cx="1077868" cy="10778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1827654"/>
            <a:ext cx="1077868" cy="10778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955" y="7074399"/>
            <a:ext cx="816514" cy="763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7098" y="5464231"/>
            <a:ext cx="8004905" cy="120032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sz="3600" i="1" u="sng" dirty="0" smtClean="0">
                <a:solidFill>
                  <a:srgbClr val="FF0000"/>
                </a:solidFill>
              </a:rPr>
              <a:t>Attracting linear piece</a:t>
            </a:r>
            <a:r>
              <a:rPr lang="en-US" sz="3600" i="1" dirty="0" smtClean="0">
                <a:solidFill>
                  <a:srgbClr val="FF0000"/>
                </a:solidFill>
              </a:rPr>
              <a:t>: </a:t>
            </a:r>
            <a:r>
              <a:rPr lang="en-US" sz="3600" i="1" dirty="0" smtClean="0"/>
              <a:t>Invariant train track carried by </a:t>
            </a:r>
            <a:r>
              <a:rPr lang="en-US" sz="3600" i="1" dirty="0" smtClean="0"/>
              <a:t>a standard train track.</a:t>
            </a:r>
            <a:endParaRPr lang="en-US" sz="3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267155"/>
            <a:ext cx="7886700" cy="1325563"/>
          </a:xfrm>
        </p:spPr>
        <p:txBody>
          <a:bodyPr/>
          <a:lstStyle/>
          <a:p>
            <a:pPr lvl="0"/>
            <a:r>
              <a:rPr lang="en-US" dirty="0"/>
              <a:t>Linearly </a:t>
            </a:r>
            <a:r>
              <a:rPr lang="en-US" dirty="0" err="1"/>
              <a:t>compatibity</a:t>
            </a:r>
            <a:r>
              <a:rPr lang="en-US"/>
              <a:t> </a:t>
            </a:r>
            <a:r>
              <a:rPr lang="en-US"/>
              <a:t>= </a:t>
            </a:r>
            <a:r>
              <a:rPr lang="en-US" smtClean="0"/>
              <a:t>carrying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4028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522"/>
    </mc:Choice>
    <mc:Fallback>
      <p:transition spd="slow" advTm="198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28964" y="471488"/>
            <a:ext cx="5757861" cy="5886449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963162" y="5760295"/>
            <a:ext cx="2029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Curve complex</a:t>
            </a:r>
            <a:endParaRPr lang="en-US" sz="2400" dirty="0" err="1" smtClean="0"/>
          </a:p>
        </p:txBody>
      </p:sp>
      <p:sp>
        <p:nvSpPr>
          <p:cNvPr id="6" name="Oval 5"/>
          <p:cNvSpPr/>
          <p:nvPr/>
        </p:nvSpPr>
        <p:spPr>
          <a:xfrm>
            <a:off x="7915286" y="1296792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7" name="Oval 6"/>
          <p:cNvSpPr/>
          <p:nvPr/>
        </p:nvSpPr>
        <p:spPr>
          <a:xfrm>
            <a:off x="3538545" y="5135376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835743" y="5310197"/>
                <a:ext cx="6552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743" y="5310197"/>
                <a:ext cx="65524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/>
          <p:cNvSpPr/>
          <p:nvPr/>
        </p:nvSpPr>
        <p:spPr>
          <a:xfrm>
            <a:off x="3614751" y="1371600"/>
            <a:ext cx="4386263" cy="3857625"/>
          </a:xfrm>
          <a:custGeom>
            <a:avLst/>
            <a:gdLst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6263" h="3857625">
                <a:moveTo>
                  <a:pt x="0" y="3857625"/>
                </a:moveTo>
                <a:cubicBezTo>
                  <a:pt x="1176338" y="2214563"/>
                  <a:pt x="2809875" y="857250"/>
                  <a:pt x="438626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299545" y="4100513"/>
            <a:ext cx="385762" cy="430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98799" y="4268925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f</a:t>
            </a:r>
            <a:endParaRPr lang="en-US" sz="2800" dirty="0" err="1" smtClean="0"/>
          </a:p>
        </p:txBody>
      </p:sp>
      <p:sp>
        <p:nvSpPr>
          <p:cNvPr id="16" name="Oval 15"/>
          <p:cNvSpPr/>
          <p:nvPr/>
        </p:nvSpPr>
        <p:spPr>
          <a:xfrm>
            <a:off x="5826303" y="4705356"/>
            <a:ext cx="175379" cy="174821"/>
          </a:xfrm>
          <a:prstGeom prst="ellipse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5641638" y="4814976"/>
            <a:ext cx="2176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c: starting curve</a:t>
            </a:r>
            <a:endParaRPr lang="en-US" sz="2400" dirty="0" smtClean="0">
              <a:solidFill>
                <a:srgbClr val="00B0F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776917" y="4530535"/>
            <a:ext cx="175379" cy="174821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9" name="Freeform 18"/>
          <p:cNvSpPr/>
          <p:nvPr/>
        </p:nvSpPr>
        <p:spPr>
          <a:xfrm>
            <a:off x="4200539" y="1085850"/>
            <a:ext cx="1643062" cy="3471863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3062" h="3471863">
                <a:moveTo>
                  <a:pt x="1643062" y="3471863"/>
                </a:moveTo>
                <a:cubicBezTo>
                  <a:pt x="1495425" y="1743075"/>
                  <a:pt x="819149" y="74295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829314" y="4600575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853126" y="2324099"/>
            <a:ext cx="2686050" cy="231457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4283 w 2879634"/>
              <a:gd name="connsiteY0" fmla="*/ 1157288 h 1157288"/>
              <a:gd name="connsiteX1" fmla="*/ 2761771 w 2879634"/>
              <a:gd name="connsiteY1" fmla="*/ 0 h 1157288"/>
              <a:gd name="connsiteX0" fmla="*/ 8319 w 2765807"/>
              <a:gd name="connsiteY0" fmla="*/ 1366255 h 1366255"/>
              <a:gd name="connsiteX1" fmla="*/ 2765807 w 2765807"/>
              <a:gd name="connsiteY1" fmla="*/ 208967 h 1366255"/>
              <a:gd name="connsiteX0" fmla="*/ 7758 w 2908121"/>
              <a:gd name="connsiteY0" fmla="*/ 1318794 h 1318794"/>
              <a:gd name="connsiteX1" fmla="*/ 2908121 w 2908121"/>
              <a:gd name="connsiteY1" fmla="*/ 232943 h 1318794"/>
              <a:gd name="connsiteX0" fmla="*/ 0 w 2900363"/>
              <a:gd name="connsiteY0" fmla="*/ 1248847 h 1248847"/>
              <a:gd name="connsiteX1" fmla="*/ 2900363 w 2900363"/>
              <a:gd name="connsiteY1" fmla="*/ 162996 h 1248847"/>
              <a:gd name="connsiteX0" fmla="*/ 0 w 2843213"/>
              <a:gd name="connsiteY0" fmla="*/ 2079362 h 2079362"/>
              <a:gd name="connsiteX1" fmla="*/ 2843213 w 2843213"/>
              <a:gd name="connsiteY1" fmla="*/ 50536 h 2079362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771775"/>
              <a:gd name="connsiteY0" fmla="*/ 2171701 h 2171701"/>
              <a:gd name="connsiteX1" fmla="*/ 2771775 w 2771775"/>
              <a:gd name="connsiteY1" fmla="*/ 0 h 2171701"/>
              <a:gd name="connsiteX0" fmla="*/ 0 w 2686050"/>
              <a:gd name="connsiteY0" fmla="*/ 2314576 h 2314576"/>
              <a:gd name="connsiteX1" fmla="*/ 2686050 w 2686050"/>
              <a:gd name="connsiteY1" fmla="*/ 0 h 2314576"/>
              <a:gd name="connsiteX0" fmla="*/ 0 w 2686050"/>
              <a:gd name="connsiteY0" fmla="*/ 2314576 h 2314576"/>
              <a:gd name="connsiteX1" fmla="*/ 2686050 w 2686050"/>
              <a:gd name="connsiteY1" fmla="*/ 0 h 231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6050" h="2314576">
                <a:moveTo>
                  <a:pt x="0" y="2314576"/>
                </a:moveTo>
                <a:cubicBezTo>
                  <a:pt x="395288" y="357187"/>
                  <a:pt x="1476374" y="42862"/>
                  <a:pt x="268605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5992684" y="4046233"/>
                <a:ext cx="1750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: standard train track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684" y="4046233"/>
                <a:ext cx="1750552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5226" t="-5882" r="-662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6387493" y="2281911"/>
            <a:ext cx="175379" cy="174821"/>
          </a:xfrm>
          <a:prstGeom prst="ellipse">
            <a:avLst/>
          </a:prstGeom>
          <a:solidFill>
            <a:srgbClr val="ED28D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1" name="Freeform 30"/>
          <p:cNvSpPr/>
          <p:nvPr/>
        </p:nvSpPr>
        <p:spPr>
          <a:xfrm>
            <a:off x="6781821" y="2095482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6472078" y="588759"/>
            <a:ext cx="253760" cy="1794282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6524464" y="2057112"/>
            <a:ext cx="1935788" cy="306880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7253302" y="1663485"/>
            <a:ext cx="175379" cy="174821"/>
          </a:xfrm>
          <a:prstGeom prst="ellipse">
            <a:avLst/>
          </a:prstGeom>
          <a:solidFill>
            <a:srgbClr val="7030A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9" name="Freeform 38"/>
          <p:cNvSpPr/>
          <p:nvPr/>
        </p:nvSpPr>
        <p:spPr>
          <a:xfrm>
            <a:off x="7324566" y="884034"/>
            <a:ext cx="164441" cy="865595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4586852 w 4881726"/>
              <a:gd name="connsiteY0" fmla="*/ 2236258 h 2236258"/>
              <a:gd name="connsiteX1" fmla="*/ 0 w 4881726"/>
              <a:gd name="connsiteY1" fmla="*/ 0 h 2236258"/>
              <a:gd name="connsiteX0" fmla="*/ 0 w 1791173"/>
              <a:gd name="connsiteY0" fmla="*/ 1919436 h 1919436"/>
              <a:gd name="connsiteX1" fmla="*/ 168500 w 1791173"/>
              <a:gd name="connsiteY1" fmla="*/ 0 h 1919436"/>
              <a:gd name="connsiteX0" fmla="*/ 0 w 1303129"/>
              <a:gd name="connsiteY0" fmla="*/ 1919436 h 1919436"/>
              <a:gd name="connsiteX1" fmla="*/ 168500 w 1303129"/>
              <a:gd name="connsiteY1" fmla="*/ 0 h 1919436"/>
              <a:gd name="connsiteX0" fmla="*/ 0 w 1303129"/>
              <a:gd name="connsiteY0" fmla="*/ 1919436 h 1919436"/>
              <a:gd name="connsiteX1" fmla="*/ 168500 w 1303129"/>
              <a:gd name="connsiteY1" fmla="*/ 0 h 191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3129" h="1919436">
                <a:moveTo>
                  <a:pt x="0" y="1919436"/>
                </a:moveTo>
                <a:cubicBezTo>
                  <a:pt x="1211037" y="1236161"/>
                  <a:pt x="2119877" y="1059772"/>
                  <a:pt x="168500" y="0"/>
                </a:cubicBezTo>
              </a:path>
            </a:pathLst>
          </a:custGeom>
          <a:noFill/>
          <a:ln w="25400">
            <a:solidFill>
              <a:srgbClr val="7030A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7348377" y="1638601"/>
            <a:ext cx="864225" cy="120552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9565980"/>
              <a:gd name="connsiteY0" fmla="*/ 131621 h 1000216"/>
              <a:gd name="connsiteX1" fmla="*/ 9565980 w 9565980"/>
              <a:gd name="connsiteY1" fmla="*/ 1000216 h 1000216"/>
              <a:gd name="connsiteX0" fmla="*/ 0 w 6848635"/>
              <a:gd name="connsiteY0" fmla="*/ 384872 h 384871"/>
              <a:gd name="connsiteX1" fmla="*/ 6848635 w 6848635"/>
              <a:gd name="connsiteY1" fmla="*/ 239638 h 384871"/>
              <a:gd name="connsiteX0" fmla="*/ 0 w 6848635"/>
              <a:gd name="connsiteY0" fmla="*/ 347432 h 347431"/>
              <a:gd name="connsiteX1" fmla="*/ 6848635 w 6848635"/>
              <a:gd name="connsiteY1" fmla="*/ 202198 h 347431"/>
              <a:gd name="connsiteX0" fmla="*/ 0 w 6848635"/>
              <a:gd name="connsiteY0" fmla="*/ 323599 h 323598"/>
              <a:gd name="connsiteX1" fmla="*/ 6848635 w 6848635"/>
              <a:gd name="connsiteY1" fmla="*/ 178365 h 323598"/>
              <a:gd name="connsiteX0" fmla="*/ 0 w 6848635"/>
              <a:gd name="connsiteY0" fmla="*/ 267322 h 267321"/>
              <a:gd name="connsiteX1" fmla="*/ 6848635 w 6848635"/>
              <a:gd name="connsiteY1" fmla="*/ 122088 h 26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48635" h="267321">
                <a:moveTo>
                  <a:pt x="0" y="267322"/>
                </a:moveTo>
                <a:cubicBezTo>
                  <a:pt x="2682936" y="-67449"/>
                  <a:pt x="4950448" y="-53746"/>
                  <a:pt x="6848635" y="122088"/>
                </a:cubicBezTo>
              </a:path>
            </a:pathLst>
          </a:custGeom>
          <a:noFill/>
          <a:ln w="25400">
            <a:solidFill>
              <a:srgbClr val="7030A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503319" y="2223941"/>
                <a:ext cx="6142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b/>
                      </m:sSub>
                    </m:oMath>
                  </m:oMathPara>
                </a14:m>
                <a:endParaRPr lang="en-US" sz="24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319" y="2223941"/>
                <a:ext cx="614207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6703751" y="1233176"/>
                <a:ext cx="10562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𝜏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lang="en-US" sz="2400" dirty="0" smtClean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751" y="1233176"/>
                <a:ext cx="1056250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73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5124213" y="989186"/>
            <a:ext cx="1706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ED28DF"/>
                </a:solidFill>
              </a:rPr>
              <a:t>Attracting linear piece</a:t>
            </a:r>
            <a:endParaRPr lang="en-US" sz="2400" dirty="0" err="1" smtClean="0">
              <a:solidFill>
                <a:srgbClr val="ED28DF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7991486" y="1787329"/>
            <a:ext cx="175379" cy="174821"/>
          </a:xfrm>
          <a:prstGeom prst="ellipse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8085599" y="1566668"/>
                <a:ext cx="1164871" cy="524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 smtClean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599" y="1566668"/>
                <a:ext cx="1164871" cy="5246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6" y="543425"/>
            <a:ext cx="2352106" cy="2366471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1595849" y="2791932"/>
            <a:ext cx="336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50" name="Oval 49"/>
          <p:cNvSpPr/>
          <p:nvPr/>
        </p:nvSpPr>
        <p:spPr>
          <a:xfrm>
            <a:off x="1937577" y="636617"/>
            <a:ext cx="224852" cy="243018"/>
          </a:xfrm>
          <a:prstGeom prst="ellipse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51" name="Rectangle 50"/>
          <p:cNvSpPr/>
          <p:nvPr/>
        </p:nvSpPr>
        <p:spPr>
          <a:xfrm>
            <a:off x="1904781" y="46681"/>
            <a:ext cx="867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B050"/>
                </a:solidFill>
              </a:rPr>
              <a:t>f</a:t>
            </a:r>
            <a:r>
              <a:rPr lang="en-US" sz="2800" baseline="30000" dirty="0" err="1" smtClean="0">
                <a:solidFill>
                  <a:srgbClr val="00B050"/>
                </a:solidFill>
              </a:rPr>
              <a:t>Q</a:t>
            </a:r>
            <a:r>
              <a:rPr lang="en-US" sz="2800" dirty="0" smtClean="0">
                <a:solidFill>
                  <a:srgbClr val="00B050"/>
                </a:solidFill>
              </a:rPr>
              <a:t>(x)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732578" y="2714274"/>
            <a:ext cx="211133" cy="21229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53" name="Circular Arrow 52"/>
          <p:cNvSpPr/>
          <p:nvPr/>
        </p:nvSpPr>
        <p:spPr>
          <a:xfrm rot="5400000" flipH="1">
            <a:off x="1030052" y="828386"/>
            <a:ext cx="2362007" cy="175045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490472"/>
              <a:gd name="adj5" fmla="val 12500"/>
            </a:avLst>
          </a:prstGeom>
          <a:solidFill>
            <a:srgbClr val="00B0F0">
              <a:alpha val="56000"/>
            </a:srgb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5727560" y="3838072"/>
            <a:ext cx="337635" cy="51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639287" y="3478205"/>
            <a:ext cx="558604" cy="328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591327" y="3091349"/>
            <a:ext cx="880751" cy="437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95588" y="2709360"/>
            <a:ext cx="1435606" cy="82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69771" y="2334438"/>
            <a:ext cx="2205588" cy="137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356955" y="2380674"/>
            <a:ext cx="1681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Carried curves</a:t>
            </a:r>
            <a:endParaRPr lang="en-US" sz="20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439615" y="4694644"/>
                <a:ext cx="2190688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/>
                  <a:t>Q: How deep is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𝜏</m:t>
                    </m:r>
                  </m:oMath>
                </a14:m>
                <a:r>
                  <a:rPr lang="en-US" sz="3600" dirty="0" smtClean="0"/>
                  <a:t> inside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36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3600" b="0" i="1" smtClean="0">
                        <a:latin typeface="Cambria Math" charset="0"/>
                      </a:rPr>
                      <m:t>?</m:t>
                    </m:r>
                  </m:oMath>
                </a14:m>
                <a:r>
                  <a:rPr lang="en-US" sz="3600" dirty="0"/>
                  <a:t> </a:t>
                </a:r>
                <a:endParaRPr lang="en-US" sz="3600" dirty="0" err="1" smtClean="0"/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5" y="4694644"/>
                <a:ext cx="2190688" cy="1754326"/>
              </a:xfrm>
              <a:prstGeom prst="rect">
                <a:avLst/>
              </a:prstGeom>
              <a:blipFill rotWithShape="0">
                <a:blip r:embed="rId10"/>
                <a:stretch>
                  <a:fillRect l="-8033" t="-4828" b="-117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62008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522"/>
    </mc:Choice>
    <mc:Fallback>
      <p:transition spd="slow" advTm="167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/>
      <p:bldP spid="9" grpId="0"/>
      <p:bldP spid="12" grpId="0" animBg="1"/>
      <p:bldP spid="15" grpId="0"/>
      <p:bldP spid="16" grpId="0" animBg="1"/>
      <p:bldP spid="17" grpId="0"/>
      <p:bldP spid="18" grpId="0" animBg="1"/>
      <p:bldP spid="19" grpId="0" animBg="1"/>
      <p:bldP spid="22" grpId="0" animBg="1"/>
      <p:bldP spid="23" grpId="0"/>
      <p:bldP spid="29" grpId="0" animBg="1"/>
      <p:bldP spid="33" grpId="0" animBg="1"/>
      <p:bldP spid="35" grpId="0" animBg="1"/>
      <p:bldP spid="37" grpId="0" animBg="1"/>
      <p:bldP spid="39" grpId="0" animBg="1"/>
      <p:bldP spid="42" grpId="0" animBg="1"/>
      <p:bldP spid="43" grpId="0"/>
      <p:bldP spid="44" grpId="0"/>
      <p:bldP spid="45" grpId="0"/>
      <p:bldP spid="46" grpId="0" animBg="1"/>
      <p:bldP spid="47" grpId="0"/>
      <p:bldP spid="63" grpId="0"/>
      <p:bldP spid="63" grpId="1"/>
      <p:bldP spid="6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Splittings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061" y="3162210"/>
            <a:ext cx="1949823" cy="7782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563" y="2557867"/>
            <a:ext cx="1966927" cy="863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8114" y="3763341"/>
            <a:ext cx="1966927" cy="86373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028571" y="3952313"/>
            <a:ext cx="1137341" cy="33303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028571" y="2989736"/>
            <a:ext cx="1003498" cy="431869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860538">
            <a:off x="4187700" y="3629504"/>
            <a:ext cx="798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split</a:t>
            </a:r>
          </a:p>
        </p:txBody>
      </p:sp>
      <p:sp>
        <p:nvSpPr>
          <p:cNvPr id="32" name="TextBox 31"/>
          <p:cNvSpPr txBox="1"/>
          <p:nvPr/>
        </p:nvSpPr>
        <p:spPr>
          <a:xfrm rot="20394136">
            <a:off x="4083901" y="2747442"/>
            <a:ext cx="798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split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1439" y="1730756"/>
            <a:ext cx="5501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way to create train tracks </a:t>
            </a:r>
            <a:r>
              <a:rPr lang="en-US" sz="2800" dirty="0" smtClean="0"/>
              <a:t>carried. </a:t>
            </a:r>
            <a:endParaRPr lang="en-US" sz="28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2044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17"/>
    </mc:Choice>
    <mc:Fallback>
      <p:transition spd="slow" advTm="33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28964" y="471488"/>
            <a:ext cx="5757861" cy="5886449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6" name="Oval 5"/>
          <p:cNvSpPr/>
          <p:nvPr/>
        </p:nvSpPr>
        <p:spPr>
          <a:xfrm>
            <a:off x="7915286" y="1296792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7" name="Oval 6"/>
          <p:cNvSpPr/>
          <p:nvPr/>
        </p:nvSpPr>
        <p:spPr>
          <a:xfrm>
            <a:off x="3538545" y="5135376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/>
          <p:cNvSpPr/>
          <p:nvPr/>
        </p:nvSpPr>
        <p:spPr>
          <a:xfrm>
            <a:off x="3614751" y="1371600"/>
            <a:ext cx="4386263" cy="3857625"/>
          </a:xfrm>
          <a:custGeom>
            <a:avLst/>
            <a:gdLst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6263" h="3857625">
                <a:moveTo>
                  <a:pt x="0" y="3857625"/>
                </a:moveTo>
                <a:cubicBezTo>
                  <a:pt x="1176338" y="2214563"/>
                  <a:pt x="2809875" y="857250"/>
                  <a:pt x="438626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299545" y="4100513"/>
            <a:ext cx="385762" cy="430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98799" y="4268925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f</a:t>
            </a:r>
            <a:endParaRPr lang="en-US" sz="2800" dirty="0" err="1" smtClean="0"/>
          </a:p>
        </p:txBody>
      </p:sp>
      <p:sp>
        <p:nvSpPr>
          <p:cNvPr id="18" name="Oval 17"/>
          <p:cNvSpPr/>
          <p:nvPr/>
        </p:nvSpPr>
        <p:spPr>
          <a:xfrm>
            <a:off x="5776917" y="4530535"/>
            <a:ext cx="175379" cy="174821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9" name="Freeform 18"/>
          <p:cNvSpPr/>
          <p:nvPr/>
        </p:nvSpPr>
        <p:spPr>
          <a:xfrm>
            <a:off x="4200539" y="1085850"/>
            <a:ext cx="1643062" cy="3471863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3062" h="3471863">
                <a:moveTo>
                  <a:pt x="1643062" y="3471863"/>
                </a:moveTo>
                <a:cubicBezTo>
                  <a:pt x="1495425" y="1743075"/>
                  <a:pt x="819149" y="74295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829314" y="4600575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853126" y="2324099"/>
            <a:ext cx="2686050" cy="231457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4283 w 2879634"/>
              <a:gd name="connsiteY0" fmla="*/ 1157288 h 1157288"/>
              <a:gd name="connsiteX1" fmla="*/ 2761771 w 2879634"/>
              <a:gd name="connsiteY1" fmla="*/ 0 h 1157288"/>
              <a:gd name="connsiteX0" fmla="*/ 8319 w 2765807"/>
              <a:gd name="connsiteY0" fmla="*/ 1366255 h 1366255"/>
              <a:gd name="connsiteX1" fmla="*/ 2765807 w 2765807"/>
              <a:gd name="connsiteY1" fmla="*/ 208967 h 1366255"/>
              <a:gd name="connsiteX0" fmla="*/ 7758 w 2908121"/>
              <a:gd name="connsiteY0" fmla="*/ 1318794 h 1318794"/>
              <a:gd name="connsiteX1" fmla="*/ 2908121 w 2908121"/>
              <a:gd name="connsiteY1" fmla="*/ 232943 h 1318794"/>
              <a:gd name="connsiteX0" fmla="*/ 0 w 2900363"/>
              <a:gd name="connsiteY0" fmla="*/ 1248847 h 1248847"/>
              <a:gd name="connsiteX1" fmla="*/ 2900363 w 2900363"/>
              <a:gd name="connsiteY1" fmla="*/ 162996 h 1248847"/>
              <a:gd name="connsiteX0" fmla="*/ 0 w 2843213"/>
              <a:gd name="connsiteY0" fmla="*/ 2079362 h 2079362"/>
              <a:gd name="connsiteX1" fmla="*/ 2843213 w 2843213"/>
              <a:gd name="connsiteY1" fmla="*/ 50536 h 2079362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771775"/>
              <a:gd name="connsiteY0" fmla="*/ 2171701 h 2171701"/>
              <a:gd name="connsiteX1" fmla="*/ 2771775 w 2771775"/>
              <a:gd name="connsiteY1" fmla="*/ 0 h 2171701"/>
              <a:gd name="connsiteX0" fmla="*/ 0 w 2686050"/>
              <a:gd name="connsiteY0" fmla="*/ 2314576 h 2314576"/>
              <a:gd name="connsiteX1" fmla="*/ 2686050 w 2686050"/>
              <a:gd name="connsiteY1" fmla="*/ 0 h 2314576"/>
              <a:gd name="connsiteX0" fmla="*/ 0 w 2686050"/>
              <a:gd name="connsiteY0" fmla="*/ 2314576 h 2314576"/>
              <a:gd name="connsiteX1" fmla="*/ 2686050 w 2686050"/>
              <a:gd name="connsiteY1" fmla="*/ 0 h 231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6050" h="2314576">
                <a:moveTo>
                  <a:pt x="0" y="2314576"/>
                </a:moveTo>
                <a:cubicBezTo>
                  <a:pt x="395288" y="357187"/>
                  <a:pt x="1476374" y="42862"/>
                  <a:pt x="268605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5992684" y="4046233"/>
                <a:ext cx="1750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: standard train track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684" y="4046233"/>
                <a:ext cx="175055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5226" t="-5882" r="-662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6387493" y="2281911"/>
            <a:ext cx="175379" cy="174821"/>
          </a:xfrm>
          <a:prstGeom prst="ellipse">
            <a:avLst/>
          </a:prstGeom>
          <a:solidFill>
            <a:srgbClr val="ED28D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1" name="Freeform 30"/>
          <p:cNvSpPr/>
          <p:nvPr/>
        </p:nvSpPr>
        <p:spPr>
          <a:xfrm>
            <a:off x="6781821" y="2095482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6472078" y="588759"/>
            <a:ext cx="253760" cy="1794282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6524464" y="2057112"/>
            <a:ext cx="1935788" cy="306880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7253302" y="1663485"/>
            <a:ext cx="175379" cy="174821"/>
          </a:xfrm>
          <a:prstGeom prst="ellipse">
            <a:avLst/>
          </a:prstGeom>
          <a:solidFill>
            <a:srgbClr val="7030A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9" name="Freeform 38"/>
          <p:cNvSpPr/>
          <p:nvPr/>
        </p:nvSpPr>
        <p:spPr>
          <a:xfrm>
            <a:off x="7324566" y="884034"/>
            <a:ext cx="164441" cy="865595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4586852 w 4881726"/>
              <a:gd name="connsiteY0" fmla="*/ 2236258 h 2236258"/>
              <a:gd name="connsiteX1" fmla="*/ 0 w 4881726"/>
              <a:gd name="connsiteY1" fmla="*/ 0 h 2236258"/>
              <a:gd name="connsiteX0" fmla="*/ 0 w 1791173"/>
              <a:gd name="connsiteY0" fmla="*/ 1919436 h 1919436"/>
              <a:gd name="connsiteX1" fmla="*/ 168500 w 1791173"/>
              <a:gd name="connsiteY1" fmla="*/ 0 h 1919436"/>
              <a:gd name="connsiteX0" fmla="*/ 0 w 1303129"/>
              <a:gd name="connsiteY0" fmla="*/ 1919436 h 1919436"/>
              <a:gd name="connsiteX1" fmla="*/ 168500 w 1303129"/>
              <a:gd name="connsiteY1" fmla="*/ 0 h 1919436"/>
              <a:gd name="connsiteX0" fmla="*/ 0 w 1303129"/>
              <a:gd name="connsiteY0" fmla="*/ 1919436 h 1919436"/>
              <a:gd name="connsiteX1" fmla="*/ 168500 w 1303129"/>
              <a:gd name="connsiteY1" fmla="*/ 0 h 191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3129" h="1919436">
                <a:moveTo>
                  <a:pt x="0" y="1919436"/>
                </a:moveTo>
                <a:cubicBezTo>
                  <a:pt x="1211037" y="1236161"/>
                  <a:pt x="2119877" y="1059772"/>
                  <a:pt x="168500" y="0"/>
                </a:cubicBezTo>
              </a:path>
            </a:pathLst>
          </a:custGeom>
          <a:noFill/>
          <a:ln w="25400">
            <a:solidFill>
              <a:srgbClr val="7030A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7348377" y="1638601"/>
            <a:ext cx="864225" cy="120552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9565980"/>
              <a:gd name="connsiteY0" fmla="*/ 131621 h 1000216"/>
              <a:gd name="connsiteX1" fmla="*/ 9565980 w 9565980"/>
              <a:gd name="connsiteY1" fmla="*/ 1000216 h 1000216"/>
              <a:gd name="connsiteX0" fmla="*/ 0 w 6848635"/>
              <a:gd name="connsiteY0" fmla="*/ 384872 h 384871"/>
              <a:gd name="connsiteX1" fmla="*/ 6848635 w 6848635"/>
              <a:gd name="connsiteY1" fmla="*/ 239638 h 384871"/>
              <a:gd name="connsiteX0" fmla="*/ 0 w 6848635"/>
              <a:gd name="connsiteY0" fmla="*/ 347432 h 347431"/>
              <a:gd name="connsiteX1" fmla="*/ 6848635 w 6848635"/>
              <a:gd name="connsiteY1" fmla="*/ 202198 h 347431"/>
              <a:gd name="connsiteX0" fmla="*/ 0 w 6848635"/>
              <a:gd name="connsiteY0" fmla="*/ 323599 h 323598"/>
              <a:gd name="connsiteX1" fmla="*/ 6848635 w 6848635"/>
              <a:gd name="connsiteY1" fmla="*/ 178365 h 323598"/>
              <a:gd name="connsiteX0" fmla="*/ 0 w 6848635"/>
              <a:gd name="connsiteY0" fmla="*/ 267322 h 267321"/>
              <a:gd name="connsiteX1" fmla="*/ 6848635 w 6848635"/>
              <a:gd name="connsiteY1" fmla="*/ 122088 h 26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48635" h="267321">
                <a:moveTo>
                  <a:pt x="0" y="267322"/>
                </a:moveTo>
                <a:cubicBezTo>
                  <a:pt x="2682936" y="-67449"/>
                  <a:pt x="4950448" y="-53746"/>
                  <a:pt x="6848635" y="122088"/>
                </a:cubicBezTo>
              </a:path>
            </a:pathLst>
          </a:custGeom>
          <a:noFill/>
          <a:ln w="25400">
            <a:solidFill>
              <a:srgbClr val="7030A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503319" y="2223941"/>
                <a:ext cx="6142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b/>
                      </m:sSub>
                    </m:oMath>
                  </m:oMathPara>
                </a14:m>
                <a:endParaRPr lang="en-US" sz="24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319" y="2223941"/>
                <a:ext cx="614207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6703751" y="1233176"/>
                <a:ext cx="10562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𝜏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lang="en-US" sz="2400" dirty="0" smtClean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751" y="1233176"/>
                <a:ext cx="105625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173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5863235" y="1371600"/>
            <a:ext cx="2152053" cy="3243263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053" h="3243263">
                <a:moveTo>
                  <a:pt x="8929" y="3243263"/>
                </a:moveTo>
                <a:cubicBezTo>
                  <a:pt x="-42268" y="3061097"/>
                  <a:pt x="123229" y="1426370"/>
                  <a:pt x="594716" y="1014414"/>
                </a:cubicBezTo>
                <a:cubicBezTo>
                  <a:pt x="1066203" y="602458"/>
                  <a:pt x="2152053" y="0"/>
                  <a:pt x="2152053" y="0"/>
                </a:cubicBezTo>
              </a:path>
            </a:pathLst>
          </a:custGeom>
          <a:noFill/>
          <a:ln w="50800">
            <a:solidFill>
              <a:schemeClr val="accent2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9235" y="461153"/>
            <a:ext cx="3456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1"/>
                </a:solidFill>
              </a:rPr>
              <a:t>Agol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>
                <a:solidFill>
                  <a:schemeClr val="accent1"/>
                </a:solidFill>
              </a:rPr>
              <a:t>(‘11):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maximal splitting sequence</a:t>
            </a:r>
            <a:endParaRPr lang="en-US" sz="2400" dirty="0" smtClean="0"/>
          </a:p>
        </p:txBody>
      </p:sp>
      <p:sp>
        <p:nvSpPr>
          <p:cNvPr id="26" name="Freeform 25"/>
          <p:cNvSpPr/>
          <p:nvPr/>
        </p:nvSpPr>
        <p:spPr>
          <a:xfrm>
            <a:off x="3700463" y="646532"/>
            <a:ext cx="2429065" cy="2129356"/>
          </a:xfrm>
          <a:custGeom>
            <a:avLst/>
            <a:gdLst>
              <a:gd name="connsiteX0" fmla="*/ 0 w 2443162"/>
              <a:gd name="connsiteY0" fmla="*/ 178726 h 2036101"/>
              <a:gd name="connsiteX1" fmla="*/ 700087 w 2443162"/>
              <a:gd name="connsiteY1" fmla="*/ 178726 h 2036101"/>
              <a:gd name="connsiteX2" fmla="*/ 2443162 w 2443162"/>
              <a:gd name="connsiteY2" fmla="*/ 2036101 h 2036101"/>
              <a:gd name="connsiteX0" fmla="*/ 0 w 2443162"/>
              <a:gd name="connsiteY0" fmla="*/ 154952 h 2012327"/>
              <a:gd name="connsiteX1" fmla="*/ 1303645 w 2443162"/>
              <a:gd name="connsiteY1" fmla="*/ 195459 h 2012327"/>
              <a:gd name="connsiteX2" fmla="*/ 2443162 w 2443162"/>
              <a:gd name="connsiteY2" fmla="*/ 2012327 h 201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3162" h="2012327">
                <a:moveTo>
                  <a:pt x="0" y="154952"/>
                </a:moveTo>
                <a:cubicBezTo>
                  <a:pt x="146446" y="170"/>
                  <a:pt x="896451" y="-114104"/>
                  <a:pt x="1303645" y="195459"/>
                </a:cubicBezTo>
                <a:cubicBezTo>
                  <a:pt x="1710839" y="505022"/>
                  <a:pt x="2443162" y="2012327"/>
                  <a:pt x="2443162" y="2012327"/>
                </a:cubicBezTo>
              </a:path>
            </a:pathLst>
          </a:custGeom>
          <a:noFill/>
          <a:ln w="22225">
            <a:solidFill>
              <a:schemeClr val="accent2"/>
            </a:solidFill>
            <a:headEnd w="lg" len="med"/>
            <a:tailEnd type="triangle" w="lg" len="lg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34206" y="1675331"/>
            <a:ext cx="24116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Bell </a:t>
            </a:r>
            <a:r>
              <a:rPr lang="en-US" sz="2400" dirty="0" smtClean="0">
                <a:solidFill>
                  <a:schemeClr val="accent1"/>
                </a:solidFill>
              </a:rPr>
              <a:t>(‘14):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/>
              <a:t>preperiodic</a:t>
            </a:r>
            <a:r>
              <a:rPr lang="en-US" sz="2400" dirty="0" smtClean="0"/>
              <a:t> length is at most O(N) times the periodic length</a:t>
            </a:r>
            <a:endParaRPr lang="en-US" sz="2400" dirty="0" smtClean="0"/>
          </a:p>
        </p:txBody>
      </p:sp>
      <p:sp>
        <p:nvSpPr>
          <p:cNvPr id="58" name="Oval 57"/>
          <p:cNvSpPr/>
          <p:nvPr/>
        </p:nvSpPr>
        <p:spPr>
          <a:xfrm>
            <a:off x="5800169" y="4672588"/>
            <a:ext cx="175379" cy="174821"/>
          </a:xfrm>
          <a:prstGeom prst="ellipse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5615504" y="4782208"/>
            <a:ext cx="2176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c: starting curve</a:t>
            </a:r>
            <a:endParaRPr lang="en-US" sz="2400" dirty="0" smtClean="0">
              <a:solidFill>
                <a:srgbClr val="00B0F0"/>
              </a:solidFill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5803180" y="4567807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714884" y="3907734"/>
                <a:ext cx="2411603" cy="1963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accent1"/>
                    </a:solidFill>
                  </a:rPr>
                  <a:t>Masur</a:t>
                </a:r>
                <a:r>
                  <a:rPr lang="en-US" sz="2400" dirty="0" smtClean="0">
                    <a:solidFill>
                      <a:schemeClr val="accent1"/>
                    </a:solidFill>
                  </a:rPr>
                  <a:t>-Minsky’s nested train track argument: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2400" b="0" dirty="0" smtClean="0"/>
              </a:p>
              <a:p>
                <a:endParaRPr lang="en-US" sz="2400" dirty="0" smtClean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84" y="3907734"/>
                <a:ext cx="2411603" cy="1963999"/>
              </a:xfrm>
              <a:prstGeom prst="rect">
                <a:avLst/>
              </a:prstGeom>
              <a:blipFill rotWithShape="0">
                <a:blip r:embed="rId7"/>
                <a:stretch>
                  <a:fillRect l="-3788" t="-2484" r="-4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192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798"/>
    </mc:Choice>
    <mc:Fallback>
      <p:transition spd="slow" advTm="101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35" grpId="0" animBg="1"/>
      <p:bldP spid="37" grpId="0" animBg="1"/>
      <p:bldP spid="39" grpId="0" animBg="1"/>
      <p:bldP spid="42" grpId="0" animBg="1"/>
      <p:bldP spid="43" grpId="0"/>
      <p:bldP spid="44" grpId="0"/>
      <p:bldP spid="11" grpId="0" animBg="1"/>
      <p:bldP spid="13" grpId="0"/>
      <p:bldP spid="26" grpId="0" animBg="1"/>
      <p:bldP spid="57" grpId="0"/>
      <p:bldP spid="6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28964" y="471488"/>
            <a:ext cx="5757861" cy="5886449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6" name="Oval 5"/>
          <p:cNvSpPr/>
          <p:nvPr/>
        </p:nvSpPr>
        <p:spPr>
          <a:xfrm>
            <a:off x="7915286" y="1296792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7" name="Oval 6"/>
          <p:cNvSpPr/>
          <p:nvPr/>
        </p:nvSpPr>
        <p:spPr>
          <a:xfrm>
            <a:off x="3538545" y="5135376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/>
          <p:cNvSpPr/>
          <p:nvPr/>
        </p:nvSpPr>
        <p:spPr>
          <a:xfrm>
            <a:off x="3614751" y="1371600"/>
            <a:ext cx="4386263" cy="3857625"/>
          </a:xfrm>
          <a:custGeom>
            <a:avLst/>
            <a:gdLst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6263" h="3857625">
                <a:moveTo>
                  <a:pt x="0" y="3857625"/>
                </a:moveTo>
                <a:cubicBezTo>
                  <a:pt x="1176338" y="2214563"/>
                  <a:pt x="2809875" y="857250"/>
                  <a:pt x="438626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299545" y="4100513"/>
            <a:ext cx="385762" cy="430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98799" y="4268925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f</a:t>
            </a:r>
            <a:endParaRPr lang="en-US" sz="2800" dirty="0" err="1" smtClean="0"/>
          </a:p>
        </p:txBody>
      </p:sp>
      <p:sp>
        <p:nvSpPr>
          <p:cNvPr id="18" name="Oval 17"/>
          <p:cNvSpPr/>
          <p:nvPr/>
        </p:nvSpPr>
        <p:spPr>
          <a:xfrm>
            <a:off x="5776917" y="4530535"/>
            <a:ext cx="175379" cy="174821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9" name="Freeform 18"/>
          <p:cNvSpPr/>
          <p:nvPr/>
        </p:nvSpPr>
        <p:spPr>
          <a:xfrm>
            <a:off x="4200539" y="1085850"/>
            <a:ext cx="1643062" cy="3471863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3062" h="3471863">
                <a:moveTo>
                  <a:pt x="1643062" y="3471863"/>
                </a:moveTo>
                <a:cubicBezTo>
                  <a:pt x="1495425" y="1743075"/>
                  <a:pt x="819149" y="74295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829314" y="4600575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853126" y="2324099"/>
            <a:ext cx="2686050" cy="231457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4283 w 2879634"/>
              <a:gd name="connsiteY0" fmla="*/ 1157288 h 1157288"/>
              <a:gd name="connsiteX1" fmla="*/ 2761771 w 2879634"/>
              <a:gd name="connsiteY1" fmla="*/ 0 h 1157288"/>
              <a:gd name="connsiteX0" fmla="*/ 8319 w 2765807"/>
              <a:gd name="connsiteY0" fmla="*/ 1366255 h 1366255"/>
              <a:gd name="connsiteX1" fmla="*/ 2765807 w 2765807"/>
              <a:gd name="connsiteY1" fmla="*/ 208967 h 1366255"/>
              <a:gd name="connsiteX0" fmla="*/ 7758 w 2908121"/>
              <a:gd name="connsiteY0" fmla="*/ 1318794 h 1318794"/>
              <a:gd name="connsiteX1" fmla="*/ 2908121 w 2908121"/>
              <a:gd name="connsiteY1" fmla="*/ 232943 h 1318794"/>
              <a:gd name="connsiteX0" fmla="*/ 0 w 2900363"/>
              <a:gd name="connsiteY0" fmla="*/ 1248847 h 1248847"/>
              <a:gd name="connsiteX1" fmla="*/ 2900363 w 2900363"/>
              <a:gd name="connsiteY1" fmla="*/ 162996 h 1248847"/>
              <a:gd name="connsiteX0" fmla="*/ 0 w 2843213"/>
              <a:gd name="connsiteY0" fmla="*/ 2079362 h 2079362"/>
              <a:gd name="connsiteX1" fmla="*/ 2843213 w 2843213"/>
              <a:gd name="connsiteY1" fmla="*/ 50536 h 2079362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771775"/>
              <a:gd name="connsiteY0" fmla="*/ 2171701 h 2171701"/>
              <a:gd name="connsiteX1" fmla="*/ 2771775 w 2771775"/>
              <a:gd name="connsiteY1" fmla="*/ 0 h 2171701"/>
              <a:gd name="connsiteX0" fmla="*/ 0 w 2686050"/>
              <a:gd name="connsiteY0" fmla="*/ 2314576 h 2314576"/>
              <a:gd name="connsiteX1" fmla="*/ 2686050 w 2686050"/>
              <a:gd name="connsiteY1" fmla="*/ 0 h 2314576"/>
              <a:gd name="connsiteX0" fmla="*/ 0 w 2686050"/>
              <a:gd name="connsiteY0" fmla="*/ 2314576 h 2314576"/>
              <a:gd name="connsiteX1" fmla="*/ 2686050 w 2686050"/>
              <a:gd name="connsiteY1" fmla="*/ 0 h 231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6050" h="2314576">
                <a:moveTo>
                  <a:pt x="0" y="2314576"/>
                </a:moveTo>
                <a:cubicBezTo>
                  <a:pt x="395288" y="357187"/>
                  <a:pt x="1476374" y="42862"/>
                  <a:pt x="268605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5992684" y="4046233"/>
                <a:ext cx="1750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: standard train track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684" y="4046233"/>
                <a:ext cx="175055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5226" t="-5882" r="-662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873141" y="2639107"/>
            <a:ext cx="175379" cy="174821"/>
          </a:xfrm>
          <a:prstGeom prst="ellipse">
            <a:avLst/>
          </a:prstGeom>
          <a:solidFill>
            <a:srgbClr val="ED28D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1" name="Freeform 30"/>
          <p:cNvSpPr/>
          <p:nvPr/>
        </p:nvSpPr>
        <p:spPr>
          <a:xfrm>
            <a:off x="6267469" y="2452678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5972724" y="471488"/>
            <a:ext cx="180615" cy="2298172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5952295" y="2474696"/>
            <a:ext cx="2663089" cy="290237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7253302" y="1663485"/>
            <a:ext cx="175379" cy="174821"/>
          </a:xfrm>
          <a:prstGeom prst="ellipse">
            <a:avLst/>
          </a:prstGeom>
          <a:solidFill>
            <a:srgbClr val="7030A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9" name="Freeform 38"/>
          <p:cNvSpPr/>
          <p:nvPr/>
        </p:nvSpPr>
        <p:spPr>
          <a:xfrm>
            <a:off x="7324566" y="884034"/>
            <a:ext cx="164441" cy="865595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4586852 w 4881726"/>
              <a:gd name="connsiteY0" fmla="*/ 2236258 h 2236258"/>
              <a:gd name="connsiteX1" fmla="*/ 0 w 4881726"/>
              <a:gd name="connsiteY1" fmla="*/ 0 h 2236258"/>
              <a:gd name="connsiteX0" fmla="*/ 0 w 1791173"/>
              <a:gd name="connsiteY0" fmla="*/ 1919436 h 1919436"/>
              <a:gd name="connsiteX1" fmla="*/ 168500 w 1791173"/>
              <a:gd name="connsiteY1" fmla="*/ 0 h 1919436"/>
              <a:gd name="connsiteX0" fmla="*/ 0 w 1303129"/>
              <a:gd name="connsiteY0" fmla="*/ 1919436 h 1919436"/>
              <a:gd name="connsiteX1" fmla="*/ 168500 w 1303129"/>
              <a:gd name="connsiteY1" fmla="*/ 0 h 1919436"/>
              <a:gd name="connsiteX0" fmla="*/ 0 w 1303129"/>
              <a:gd name="connsiteY0" fmla="*/ 1919436 h 1919436"/>
              <a:gd name="connsiteX1" fmla="*/ 168500 w 1303129"/>
              <a:gd name="connsiteY1" fmla="*/ 0 h 191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3129" h="1919436">
                <a:moveTo>
                  <a:pt x="0" y="1919436"/>
                </a:moveTo>
                <a:cubicBezTo>
                  <a:pt x="1211037" y="1236161"/>
                  <a:pt x="2119877" y="1059772"/>
                  <a:pt x="168500" y="0"/>
                </a:cubicBezTo>
              </a:path>
            </a:pathLst>
          </a:custGeom>
          <a:noFill/>
          <a:ln w="25400">
            <a:solidFill>
              <a:srgbClr val="7030A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7348377" y="1638601"/>
            <a:ext cx="864225" cy="120552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9565980"/>
              <a:gd name="connsiteY0" fmla="*/ 131621 h 1000216"/>
              <a:gd name="connsiteX1" fmla="*/ 9565980 w 9565980"/>
              <a:gd name="connsiteY1" fmla="*/ 1000216 h 1000216"/>
              <a:gd name="connsiteX0" fmla="*/ 0 w 6848635"/>
              <a:gd name="connsiteY0" fmla="*/ 384872 h 384871"/>
              <a:gd name="connsiteX1" fmla="*/ 6848635 w 6848635"/>
              <a:gd name="connsiteY1" fmla="*/ 239638 h 384871"/>
              <a:gd name="connsiteX0" fmla="*/ 0 w 6848635"/>
              <a:gd name="connsiteY0" fmla="*/ 347432 h 347431"/>
              <a:gd name="connsiteX1" fmla="*/ 6848635 w 6848635"/>
              <a:gd name="connsiteY1" fmla="*/ 202198 h 347431"/>
              <a:gd name="connsiteX0" fmla="*/ 0 w 6848635"/>
              <a:gd name="connsiteY0" fmla="*/ 323599 h 323598"/>
              <a:gd name="connsiteX1" fmla="*/ 6848635 w 6848635"/>
              <a:gd name="connsiteY1" fmla="*/ 178365 h 323598"/>
              <a:gd name="connsiteX0" fmla="*/ 0 w 6848635"/>
              <a:gd name="connsiteY0" fmla="*/ 267322 h 267321"/>
              <a:gd name="connsiteX1" fmla="*/ 6848635 w 6848635"/>
              <a:gd name="connsiteY1" fmla="*/ 122088 h 26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48635" h="267321">
                <a:moveTo>
                  <a:pt x="0" y="267322"/>
                </a:moveTo>
                <a:cubicBezTo>
                  <a:pt x="2682936" y="-67449"/>
                  <a:pt x="4950448" y="-53746"/>
                  <a:pt x="6848635" y="122088"/>
                </a:cubicBezTo>
              </a:path>
            </a:pathLst>
          </a:custGeom>
          <a:noFill/>
          <a:ln w="25400">
            <a:solidFill>
              <a:srgbClr val="7030A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088100" y="779289"/>
                <a:ext cx="13721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ED28DF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ED28DF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ED28DF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  <m:t>𝜏</m:t>
                          </m:r>
                          <m: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lang="en-US" sz="24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100" y="779289"/>
                <a:ext cx="137210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88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6703751" y="1233176"/>
                <a:ext cx="10562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𝜏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lang="en-US" sz="2400" dirty="0" smtClean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751" y="1233176"/>
                <a:ext cx="1056250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73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5863235" y="1371600"/>
            <a:ext cx="2152053" cy="3243263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053" h="3243263">
                <a:moveTo>
                  <a:pt x="8929" y="3243263"/>
                </a:moveTo>
                <a:cubicBezTo>
                  <a:pt x="-42268" y="3061097"/>
                  <a:pt x="123229" y="1426370"/>
                  <a:pt x="594716" y="1014414"/>
                </a:cubicBezTo>
                <a:cubicBezTo>
                  <a:pt x="1066203" y="602458"/>
                  <a:pt x="2152053" y="0"/>
                  <a:pt x="2152053" y="0"/>
                </a:cubicBezTo>
              </a:path>
            </a:pathLst>
          </a:custGeom>
          <a:noFill/>
          <a:ln w="50800">
            <a:solidFill>
              <a:schemeClr val="accent2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9235" y="461153"/>
            <a:ext cx="3456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1"/>
                </a:solidFill>
              </a:rPr>
              <a:t>Agol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>
                <a:solidFill>
                  <a:schemeClr val="accent1"/>
                </a:solidFill>
              </a:rPr>
              <a:t>(‘11):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maximal splitting sequence</a:t>
            </a:r>
            <a:endParaRPr lang="en-US" sz="2400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734206" y="1675331"/>
            <a:ext cx="24116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Bell </a:t>
            </a:r>
            <a:r>
              <a:rPr lang="en-US" sz="2400" dirty="0" smtClean="0">
                <a:solidFill>
                  <a:schemeClr val="accent1"/>
                </a:solidFill>
              </a:rPr>
              <a:t>(‘14):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/>
              <a:t>preperiodic</a:t>
            </a:r>
            <a:r>
              <a:rPr lang="en-US" sz="2400" dirty="0" smtClean="0"/>
              <a:t> length is at most O(N) times the periodic length</a:t>
            </a:r>
            <a:endParaRPr lang="en-US" sz="2400" dirty="0" smtClean="0"/>
          </a:p>
        </p:txBody>
      </p:sp>
      <p:sp>
        <p:nvSpPr>
          <p:cNvPr id="58" name="Oval 57"/>
          <p:cNvSpPr/>
          <p:nvPr/>
        </p:nvSpPr>
        <p:spPr>
          <a:xfrm>
            <a:off x="5800169" y="4672588"/>
            <a:ext cx="175379" cy="174821"/>
          </a:xfrm>
          <a:prstGeom prst="ellipse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5615504" y="4782208"/>
            <a:ext cx="2176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c: starting curve</a:t>
            </a:r>
            <a:endParaRPr lang="en-US" sz="2400" dirty="0" smtClean="0">
              <a:solidFill>
                <a:srgbClr val="00B0F0"/>
              </a:solidFill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5803180" y="4567807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714884" y="3907734"/>
                <a:ext cx="2411603" cy="1963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accent1"/>
                    </a:solidFill>
                  </a:rPr>
                  <a:t>Masur</a:t>
                </a:r>
                <a:r>
                  <a:rPr lang="en-US" sz="2400" dirty="0" smtClean="0">
                    <a:solidFill>
                      <a:schemeClr val="accent1"/>
                    </a:solidFill>
                  </a:rPr>
                  <a:t>-Minsky’s nested train track argument: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84" y="3907734"/>
                <a:ext cx="2411603" cy="1963999"/>
              </a:xfrm>
              <a:prstGeom prst="rect">
                <a:avLst/>
              </a:prstGeom>
              <a:blipFill rotWithShape="0">
                <a:blip r:embed="rId6"/>
                <a:stretch>
                  <a:fillRect l="-3788" t="-2484" r="-4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23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7"/>
    </mc:Choice>
    <mc:Fallback>
      <p:transition spd="slow" advTm="3757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28964" y="471488"/>
            <a:ext cx="5757861" cy="5886449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6" name="Oval 5"/>
          <p:cNvSpPr/>
          <p:nvPr/>
        </p:nvSpPr>
        <p:spPr>
          <a:xfrm>
            <a:off x="7915286" y="1296792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7" name="Oval 6"/>
          <p:cNvSpPr/>
          <p:nvPr/>
        </p:nvSpPr>
        <p:spPr>
          <a:xfrm>
            <a:off x="3538545" y="5135376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/>
          <p:cNvSpPr/>
          <p:nvPr/>
        </p:nvSpPr>
        <p:spPr>
          <a:xfrm>
            <a:off x="3614751" y="1371600"/>
            <a:ext cx="4386263" cy="3857625"/>
          </a:xfrm>
          <a:custGeom>
            <a:avLst/>
            <a:gdLst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6263" h="3857625">
                <a:moveTo>
                  <a:pt x="0" y="3857625"/>
                </a:moveTo>
                <a:cubicBezTo>
                  <a:pt x="1176338" y="2214563"/>
                  <a:pt x="2809875" y="857250"/>
                  <a:pt x="438626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299545" y="4100513"/>
            <a:ext cx="385762" cy="430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98799" y="4268925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f</a:t>
            </a:r>
            <a:endParaRPr lang="en-US" sz="2800" dirty="0" err="1" smtClean="0"/>
          </a:p>
        </p:txBody>
      </p:sp>
      <p:sp>
        <p:nvSpPr>
          <p:cNvPr id="18" name="Oval 17"/>
          <p:cNvSpPr/>
          <p:nvPr/>
        </p:nvSpPr>
        <p:spPr>
          <a:xfrm>
            <a:off x="5776917" y="4530535"/>
            <a:ext cx="175379" cy="174821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9" name="Freeform 18"/>
          <p:cNvSpPr/>
          <p:nvPr/>
        </p:nvSpPr>
        <p:spPr>
          <a:xfrm>
            <a:off x="4200539" y="1085850"/>
            <a:ext cx="1643062" cy="3471863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3062" h="3471863">
                <a:moveTo>
                  <a:pt x="1643062" y="3471863"/>
                </a:moveTo>
                <a:cubicBezTo>
                  <a:pt x="1495425" y="1743075"/>
                  <a:pt x="819149" y="74295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829314" y="4600575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853126" y="2324099"/>
            <a:ext cx="2686050" cy="231457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4283 w 2879634"/>
              <a:gd name="connsiteY0" fmla="*/ 1157288 h 1157288"/>
              <a:gd name="connsiteX1" fmla="*/ 2761771 w 2879634"/>
              <a:gd name="connsiteY1" fmla="*/ 0 h 1157288"/>
              <a:gd name="connsiteX0" fmla="*/ 8319 w 2765807"/>
              <a:gd name="connsiteY0" fmla="*/ 1366255 h 1366255"/>
              <a:gd name="connsiteX1" fmla="*/ 2765807 w 2765807"/>
              <a:gd name="connsiteY1" fmla="*/ 208967 h 1366255"/>
              <a:gd name="connsiteX0" fmla="*/ 7758 w 2908121"/>
              <a:gd name="connsiteY0" fmla="*/ 1318794 h 1318794"/>
              <a:gd name="connsiteX1" fmla="*/ 2908121 w 2908121"/>
              <a:gd name="connsiteY1" fmla="*/ 232943 h 1318794"/>
              <a:gd name="connsiteX0" fmla="*/ 0 w 2900363"/>
              <a:gd name="connsiteY0" fmla="*/ 1248847 h 1248847"/>
              <a:gd name="connsiteX1" fmla="*/ 2900363 w 2900363"/>
              <a:gd name="connsiteY1" fmla="*/ 162996 h 1248847"/>
              <a:gd name="connsiteX0" fmla="*/ 0 w 2843213"/>
              <a:gd name="connsiteY0" fmla="*/ 2079362 h 2079362"/>
              <a:gd name="connsiteX1" fmla="*/ 2843213 w 2843213"/>
              <a:gd name="connsiteY1" fmla="*/ 50536 h 2079362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771775"/>
              <a:gd name="connsiteY0" fmla="*/ 2171701 h 2171701"/>
              <a:gd name="connsiteX1" fmla="*/ 2771775 w 2771775"/>
              <a:gd name="connsiteY1" fmla="*/ 0 h 2171701"/>
              <a:gd name="connsiteX0" fmla="*/ 0 w 2686050"/>
              <a:gd name="connsiteY0" fmla="*/ 2314576 h 2314576"/>
              <a:gd name="connsiteX1" fmla="*/ 2686050 w 2686050"/>
              <a:gd name="connsiteY1" fmla="*/ 0 h 2314576"/>
              <a:gd name="connsiteX0" fmla="*/ 0 w 2686050"/>
              <a:gd name="connsiteY0" fmla="*/ 2314576 h 2314576"/>
              <a:gd name="connsiteX1" fmla="*/ 2686050 w 2686050"/>
              <a:gd name="connsiteY1" fmla="*/ 0 h 231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6050" h="2314576">
                <a:moveTo>
                  <a:pt x="0" y="2314576"/>
                </a:moveTo>
                <a:cubicBezTo>
                  <a:pt x="395288" y="357187"/>
                  <a:pt x="1476374" y="42862"/>
                  <a:pt x="268605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5992684" y="4046233"/>
                <a:ext cx="1750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: standard train track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684" y="4046233"/>
                <a:ext cx="175055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5226" t="-5882" r="-662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5314964" y="3156895"/>
            <a:ext cx="175379" cy="174821"/>
          </a:xfrm>
          <a:prstGeom prst="ellipse">
            <a:avLst/>
          </a:prstGeom>
          <a:solidFill>
            <a:srgbClr val="ED28D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1" name="Freeform 30"/>
          <p:cNvSpPr/>
          <p:nvPr/>
        </p:nvSpPr>
        <p:spPr>
          <a:xfrm>
            <a:off x="6267469" y="2452678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5400990" y="471488"/>
            <a:ext cx="204487" cy="2741078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5394894" y="2890764"/>
            <a:ext cx="3366739" cy="345928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7253302" y="1663485"/>
            <a:ext cx="175379" cy="174821"/>
          </a:xfrm>
          <a:prstGeom prst="ellipse">
            <a:avLst/>
          </a:prstGeom>
          <a:solidFill>
            <a:srgbClr val="7030A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9" name="Freeform 38"/>
          <p:cNvSpPr/>
          <p:nvPr/>
        </p:nvSpPr>
        <p:spPr>
          <a:xfrm>
            <a:off x="7324566" y="884034"/>
            <a:ext cx="164441" cy="865595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4586852 w 4881726"/>
              <a:gd name="connsiteY0" fmla="*/ 2236258 h 2236258"/>
              <a:gd name="connsiteX1" fmla="*/ 0 w 4881726"/>
              <a:gd name="connsiteY1" fmla="*/ 0 h 2236258"/>
              <a:gd name="connsiteX0" fmla="*/ 0 w 1791173"/>
              <a:gd name="connsiteY0" fmla="*/ 1919436 h 1919436"/>
              <a:gd name="connsiteX1" fmla="*/ 168500 w 1791173"/>
              <a:gd name="connsiteY1" fmla="*/ 0 h 1919436"/>
              <a:gd name="connsiteX0" fmla="*/ 0 w 1303129"/>
              <a:gd name="connsiteY0" fmla="*/ 1919436 h 1919436"/>
              <a:gd name="connsiteX1" fmla="*/ 168500 w 1303129"/>
              <a:gd name="connsiteY1" fmla="*/ 0 h 1919436"/>
              <a:gd name="connsiteX0" fmla="*/ 0 w 1303129"/>
              <a:gd name="connsiteY0" fmla="*/ 1919436 h 1919436"/>
              <a:gd name="connsiteX1" fmla="*/ 168500 w 1303129"/>
              <a:gd name="connsiteY1" fmla="*/ 0 h 191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3129" h="1919436">
                <a:moveTo>
                  <a:pt x="0" y="1919436"/>
                </a:moveTo>
                <a:cubicBezTo>
                  <a:pt x="1211037" y="1236161"/>
                  <a:pt x="2119877" y="1059772"/>
                  <a:pt x="168500" y="0"/>
                </a:cubicBezTo>
              </a:path>
            </a:pathLst>
          </a:custGeom>
          <a:noFill/>
          <a:ln w="25400">
            <a:solidFill>
              <a:srgbClr val="7030A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7348377" y="1638601"/>
            <a:ext cx="864225" cy="120552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9565980"/>
              <a:gd name="connsiteY0" fmla="*/ 131621 h 1000216"/>
              <a:gd name="connsiteX1" fmla="*/ 9565980 w 9565980"/>
              <a:gd name="connsiteY1" fmla="*/ 1000216 h 1000216"/>
              <a:gd name="connsiteX0" fmla="*/ 0 w 6848635"/>
              <a:gd name="connsiteY0" fmla="*/ 384872 h 384871"/>
              <a:gd name="connsiteX1" fmla="*/ 6848635 w 6848635"/>
              <a:gd name="connsiteY1" fmla="*/ 239638 h 384871"/>
              <a:gd name="connsiteX0" fmla="*/ 0 w 6848635"/>
              <a:gd name="connsiteY0" fmla="*/ 347432 h 347431"/>
              <a:gd name="connsiteX1" fmla="*/ 6848635 w 6848635"/>
              <a:gd name="connsiteY1" fmla="*/ 202198 h 347431"/>
              <a:gd name="connsiteX0" fmla="*/ 0 w 6848635"/>
              <a:gd name="connsiteY0" fmla="*/ 323599 h 323598"/>
              <a:gd name="connsiteX1" fmla="*/ 6848635 w 6848635"/>
              <a:gd name="connsiteY1" fmla="*/ 178365 h 323598"/>
              <a:gd name="connsiteX0" fmla="*/ 0 w 6848635"/>
              <a:gd name="connsiteY0" fmla="*/ 267322 h 267321"/>
              <a:gd name="connsiteX1" fmla="*/ 6848635 w 6848635"/>
              <a:gd name="connsiteY1" fmla="*/ 122088 h 26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48635" h="267321">
                <a:moveTo>
                  <a:pt x="0" y="267322"/>
                </a:moveTo>
                <a:cubicBezTo>
                  <a:pt x="2682936" y="-67449"/>
                  <a:pt x="4950448" y="-53746"/>
                  <a:pt x="6848635" y="122088"/>
                </a:cubicBezTo>
              </a:path>
            </a:pathLst>
          </a:custGeom>
          <a:noFill/>
          <a:ln w="25400">
            <a:solidFill>
              <a:srgbClr val="7030A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5548306" y="806979"/>
                <a:ext cx="13721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ED28DF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ED28DF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ED28DF"/>
                                  </a:solidFill>
                                  <a:latin typeface="Cambria Math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  <m:t>𝜏</m:t>
                          </m:r>
                          <m: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lang="en-US" sz="24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306" y="806979"/>
                <a:ext cx="1372107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4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6703751" y="1233176"/>
                <a:ext cx="10562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𝜏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lang="en-US" sz="2400" dirty="0" smtClean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751" y="1233176"/>
                <a:ext cx="1056250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73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5863235" y="1371600"/>
            <a:ext cx="2152053" cy="3243263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053" h="3243263">
                <a:moveTo>
                  <a:pt x="8929" y="3243263"/>
                </a:moveTo>
                <a:cubicBezTo>
                  <a:pt x="-42268" y="3061097"/>
                  <a:pt x="123229" y="1426370"/>
                  <a:pt x="594716" y="1014414"/>
                </a:cubicBezTo>
                <a:cubicBezTo>
                  <a:pt x="1066203" y="602458"/>
                  <a:pt x="2152053" y="0"/>
                  <a:pt x="2152053" y="0"/>
                </a:cubicBezTo>
              </a:path>
            </a:pathLst>
          </a:custGeom>
          <a:noFill/>
          <a:ln w="50800">
            <a:solidFill>
              <a:schemeClr val="accent2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9235" y="461153"/>
            <a:ext cx="3456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1"/>
                </a:solidFill>
              </a:rPr>
              <a:t>Agol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>
                <a:solidFill>
                  <a:schemeClr val="accent1"/>
                </a:solidFill>
              </a:rPr>
              <a:t>(‘11):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maximal splitting sequence</a:t>
            </a:r>
            <a:endParaRPr lang="en-US" sz="2400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734206" y="1675331"/>
            <a:ext cx="24116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Bell </a:t>
            </a:r>
            <a:r>
              <a:rPr lang="en-US" sz="2400" dirty="0" smtClean="0">
                <a:solidFill>
                  <a:schemeClr val="accent1"/>
                </a:solidFill>
              </a:rPr>
              <a:t>(‘14):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/>
              <a:t>preperiodic</a:t>
            </a:r>
            <a:r>
              <a:rPr lang="en-US" sz="2400" dirty="0" smtClean="0"/>
              <a:t> length is at most O(N) times the periodic length</a:t>
            </a:r>
            <a:endParaRPr lang="en-US" sz="2400" dirty="0" smtClean="0"/>
          </a:p>
        </p:txBody>
      </p:sp>
      <p:sp>
        <p:nvSpPr>
          <p:cNvPr id="58" name="Oval 57"/>
          <p:cNvSpPr/>
          <p:nvPr/>
        </p:nvSpPr>
        <p:spPr>
          <a:xfrm>
            <a:off x="5800169" y="4672588"/>
            <a:ext cx="175379" cy="174821"/>
          </a:xfrm>
          <a:prstGeom prst="ellipse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5615504" y="4782208"/>
            <a:ext cx="2176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c: starting curve</a:t>
            </a:r>
            <a:endParaRPr lang="en-US" sz="2400" dirty="0" smtClean="0">
              <a:solidFill>
                <a:srgbClr val="00B0F0"/>
              </a:solidFill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5803180" y="4567807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714884" y="3907734"/>
                <a:ext cx="2411603" cy="1963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accent1"/>
                    </a:solidFill>
                  </a:rPr>
                  <a:t>Masur</a:t>
                </a:r>
                <a:r>
                  <a:rPr lang="en-US" sz="2400" dirty="0" smtClean="0">
                    <a:solidFill>
                      <a:schemeClr val="accent1"/>
                    </a:solidFill>
                  </a:rPr>
                  <a:t>-Minsky’s nested train track argument: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84" y="3907734"/>
                <a:ext cx="2411603" cy="1963999"/>
              </a:xfrm>
              <a:prstGeom prst="rect">
                <a:avLst/>
              </a:prstGeom>
              <a:blipFill rotWithShape="0">
                <a:blip r:embed="rId6"/>
                <a:stretch>
                  <a:fillRect l="-3788" t="-2484" r="-4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473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"/>
    </mc:Choice>
    <mc:Fallback>
      <p:transition spd="slow" advTm="442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28964" y="471488"/>
            <a:ext cx="5757861" cy="5886449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6" name="Oval 5"/>
          <p:cNvSpPr/>
          <p:nvPr/>
        </p:nvSpPr>
        <p:spPr>
          <a:xfrm>
            <a:off x="7915286" y="1296792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7" name="Oval 6"/>
          <p:cNvSpPr/>
          <p:nvPr/>
        </p:nvSpPr>
        <p:spPr>
          <a:xfrm>
            <a:off x="3538545" y="5135376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/>
          <p:cNvSpPr/>
          <p:nvPr/>
        </p:nvSpPr>
        <p:spPr>
          <a:xfrm>
            <a:off x="3614751" y="1371600"/>
            <a:ext cx="4386263" cy="3857625"/>
          </a:xfrm>
          <a:custGeom>
            <a:avLst/>
            <a:gdLst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6263" h="3857625">
                <a:moveTo>
                  <a:pt x="0" y="3857625"/>
                </a:moveTo>
                <a:cubicBezTo>
                  <a:pt x="1176338" y="2214563"/>
                  <a:pt x="2809875" y="857250"/>
                  <a:pt x="438626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776917" y="4530535"/>
            <a:ext cx="175379" cy="174821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9" name="Freeform 18"/>
          <p:cNvSpPr/>
          <p:nvPr/>
        </p:nvSpPr>
        <p:spPr>
          <a:xfrm>
            <a:off x="4200539" y="1085850"/>
            <a:ext cx="1643062" cy="3471863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3062" h="3471863">
                <a:moveTo>
                  <a:pt x="1643062" y="3471863"/>
                </a:moveTo>
                <a:cubicBezTo>
                  <a:pt x="1495425" y="1743075"/>
                  <a:pt x="819149" y="74295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829314" y="4600575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853126" y="2324099"/>
            <a:ext cx="2686050" cy="231457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4283 w 2879634"/>
              <a:gd name="connsiteY0" fmla="*/ 1157288 h 1157288"/>
              <a:gd name="connsiteX1" fmla="*/ 2761771 w 2879634"/>
              <a:gd name="connsiteY1" fmla="*/ 0 h 1157288"/>
              <a:gd name="connsiteX0" fmla="*/ 8319 w 2765807"/>
              <a:gd name="connsiteY0" fmla="*/ 1366255 h 1366255"/>
              <a:gd name="connsiteX1" fmla="*/ 2765807 w 2765807"/>
              <a:gd name="connsiteY1" fmla="*/ 208967 h 1366255"/>
              <a:gd name="connsiteX0" fmla="*/ 7758 w 2908121"/>
              <a:gd name="connsiteY0" fmla="*/ 1318794 h 1318794"/>
              <a:gd name="connsiteX1" fmla="*/ 2908121 w 2908121"/>
              <a:gd name="connsiteY1" fmla="*/ 232943 h 1318794"/>
              <a:gd name="connsiteX0" fmla="*/ 0 w 2900363"/>
              <a:gd name="connsiteY0" fmla="*/ 1248847 h 1248847"/>
              <a:gd name="connsiteX1" fmla="*/ 2900363 w 2900363"/>
              <a:gd name="connsiteY1" fmla="*/ 162996 h 1248847"/>
              <a:gd name="connsiteX0" fmla="*/ 0 w 2843213"/>
              <a:gd name="connsiteY0" fmla="*/ 2079362 h 2079362"/>
              <a:gd name="connsiteX1" fmla="*/ 2843213 w 2843213"/>
              <a:gd name="connsiteY1" fmla="*/ 50536 h 2079362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771775"/>
              <a:gd name="connsiteY0" fmla="*/ 2171701 h 2171701"/>
              <a:gd name="connsiteX1" fmla="*/ 2771775 w 2771775"/>
              <a:gd name="connsiteY1" fmla="*/ 0 h 2171701"/>
              <a:gd name="connsiteX0" fmla="*/ 0 w 2686050"/>
              <a:gd name="connsiteY0" fmla="*/ 2314576 h 2314576"/>
              <a:gd name="connsiteX1" fmla="*/ 2686050 w 2686050"/>
              <a:gd name="connsiteY1" fmla="*/ 0 h 2314576"/>
              <a:gd name="connsiteX0" fmla="*/ 0 w 2686050"/>
              <a:gd name="connsiteY0" fmla="*/ 2314576 h 2314576"/>
              <a:gd name="connsiteX1" fmla="*/ 2686050 w 2686050"/>
              <a:gd name="connsiteY1" fmla="*/ 0 h 231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6050" h="2314576">
                <a:moveTo>
                  <a:pt x="0" y="2314576"/>
                </a:moveTo>
                <a:cubicBezTo>
                  <a:pt x="395288" y="357187"/>
                  <a:pt x="1476374" y="42862"/>
                  <a:pt x="268605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5992684" y="4046233"/>
                <a:ext cx="1750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: standard train track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684" y="4046233"/>
                <a:ext cx="175055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5226" t="-5882" r="-662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4257680" y="4242757"/>
            <a:ext cx="175379" cy="174821"/>
          </a:xfrm>
          <a:prstGeom prst="ellipse">
            <a:avLst/>
          </a:prstGeom>
          <a:solidFill>
            <a:srgbClr val="ED28D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1" name="Freeform 30"/>
          <p:cNvSpPr/>
          <p:nvPr/>
        </p:nvSpPr>
        <p:spPr>
          <a:xfrm>
            <a:off x="6267469" y="2452678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3047248" y="3070023"/>
            <a:ext cx="1329763" cy="1188653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  <a:gd name="connsiteX0" fmla="*/ 13577692 w 13816432"/>
              <a:gd name="connsiteY0" fmla="*/ 2311094 h 2311094"/>
              <a:gd name="connsiteX1" fmla="*/ 0 w 13816432"/>
              <a:gd name="connsiteY1" fmla="*/ 0 h 2311094"/>
              <a:gd name="connsiteX0" fmla="*/ 16030012 w 16236446"/>
              <a:gd name="connsiteY0" fmla="*/ 1401449 h 1401449"/>
              <a:gd name="connsiteX1" fmla="*/ 0 w 16236446"/>
              <a:gd name="connsiteY1" fmla="*/ 0 h 1401449"/>
              <a:gd name="connsiteX0" fmla="*/ 16030012 w 16302981"/>
              <a:gd name="connsiteY0" fmla="*/ 1401449 h 1401449"/>
              <a:gd name="connsiteX1" fmla="*/ 0 w 16302981"/>
              <a:gd name="connsiteY1" fmla="*/ 0 h 140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302981" h="1401449">
                <a:moveTo>
                  <a:pt x="16030012" y="1401449"/>
                </a:moveTo>
                <a:cubicBezTo>
                  <a:pt x="18260049" y="-137247"/>
                  <a:pt x="6279238" y="106393"/>
                  <a:pt x="0" y="0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345369" y="4330880"/>
            <a:ext cx="1604395" cy="206232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  <a:gd name="connsiteX0" fmla="*/ 0 w 7267926"/>
              <a:gd name="connsiteY0" fmla="*/ 40611 h 4036667"/>
              <a:gd name="connsiteX1" fmla="*/ 7267926 w 7267926"/>
              <a:gd name="connsiteY1" fmla="*/ 4036667 h 4036667"/>
              <a:gd name="connsiteX0" fmla="*/ 0 w 7310328"/>
              <a:gd name="connsiteY0" fmla="*/ 60883 h 4056939"/>
              <a:gd name="connsiteX1" fmla="*/ 7267926 w 7310328"/>
              <a:gd name="connsiteY1" fmla="*/ 4056939 h 4056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10328" h="4056939">
                <a:moveTo>
                  <a:pt x="0" y="60883"/>
                </a:moveTo>
                <a:cubicBezTo>
                  <a:pt x="4607717" y="-432299"/>
                  <a:pt x="7713222" y="2176871"/>
                  <a:pt x="7267926" y="4056939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7253302" y="1663485"/>
            <a:ext cx="175379" cy="174821"/>
          </a:xfrm>
          <a:prstGeom prst="ellipse">
            <a:avLst/>
          </a:prstGeom>
          <a:solidFill>
            <a:srgbClr val="7030A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9" name="Freeform 38"/>
          <p:cNvSpPr/>
          <p:nvPr/>
        </p:nvSpPr>
        <p:spPr>
          <a:xfrm>
            <a:off x="7324566" y="884034"/>
            <a:ext cx="164441" cy="865595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4586852 w 4881726"/>
              <a:gd name="connsiteY0" fmla="*/ 2236258 h 2236258"/>
              <a:gd name="connsiteX1" fmla="*/ 0 w 4881726"/>
              <a:gd name="connsiteY1" fmla="*/ 0 h 2236258"/>
              <a:gd name="connsiteX0" fmla="*/ 0 w 1791173"/>
              <a:gd name="connsiteY0" fmla="*/ 1919436 h 1919436"/>
              <a:gd name="connsiteX1" fmla="*/ 168500 w 1791173"/>
              <a:gd name="connsiteY1" fmla="*/ 0 h 1919436"/>
              <a:gd name="connsiteX0" fmla="*/ 0 w 1303129"/>
              <a:gd name="connsiteY0" fmla="*/ 1919436 h 1919436"/>
              <a:gd name="connsiteX1" fmla="*/ 168500 w 1303129"/>
              <a:gd name="connsiteY1" fmla="*/ 0 h 1919436"/>
              <a:gd name="connsiteX0" fmla="*/ 0 w 1303129"/>
              <a:gd name="connsiteY0" fmla="*/ 1919436 h 1919436"/>
              <a:gd name="connsiteX1" fmla="*/ 168500 w 1303129"/>
              <a:gd name="connsiteY1" fmla="*/ 0 h 191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3129" h="1919436">
                <a:moveTo>
                  <a:pt x="0" y="1919436"/>
                </a:moveTo>
                <a:cubicBezTo>
                  <a:pt x="1211037" y="1236161"/>
                  <a:pt x="2119877" y="1059772"/>
                  <a:pt x="168500" y="0"/>
                </a:cubicBezTo>
              </a:path>
            </a:pathLst>
          </a:custGeom>
          <a:noFill/>
          <a:ln w="25400">
            <a:solidFill>
              <a:srgbClr val="7030A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7348377" y="1638601"/>
            <a:ext cx="864225" cy="120552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9565980"/>
              <a:gd name="connsiteY0" fmla="*/ 131621 h 1000216"/>
              <a:gd name="connsiteX1" fmla="*/ 9565980 w 9565980"/>
              <a:gd name="connsiteY1" fmla="*/ 1000216 h 1000216"/>
              <a:gd name="connsiteX0" fmla="*/ 0 w 6848635"/>
              <a:gd name="connsiteY0" fmla="*/ 384872 h 384871"/>
              <a:gd name="connsiteX1" fmla="*/ 6848635 w 6848635"/>
              <a:gd name="connsiteY1" fmla="*/ 239638 h 384871"/>
              <a:gd name="connsiteX0" fmla="*/ 0 w 6848635"/>
              <a:gd name="connsiteY0" fmla="*/ 347432 h 347431"/>
              <a:gd name="connsiteX1" fmla="*/ 6848635 w 6848635"/>
              <a:gd name="connsiteY1" fmla="*/ 202198 h 347431"/>
              <a:gd name="connsiteX0" fmla="*/ 0 w 6848635"/>
              <a:gd name="connsiteY0" fmla="*/ 323599 h 323598"/>
              <a:gd name="connsiteX1" fmla="*/ 6848635 w 6848635"/>
              <a:gd name="connsiteY1" fmla="*/ 178365 h 323598"/>
              <a:gd name="connsiteX0" fmla="*/ 0 w 6848635"/>
              <a:gd name="connsiteY0" fmla="*/ 267322 h 267321"/>
              <a:gd name="connsiteX1" fmla="*/ 6848635 w 6848635"/>
              <a:gd name="connsiteY1" fmla="*/ 122088 h 26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48635" h="267321">
                <a:moveTo>
                  <a:pt x="0" y="267322"/>
                </a:moveTo>
                <a:cubicBezTo>
                  <a:pt x="2682936" y="-67449"/>
                  <a:pt x="4950448" y="-53746"/>
                  <a:pt x="6848635" y="122088"/>
                </a:cubicBezTo>
              </a:path>
            </a:pathLst>
          </a:custGeom>
          <a:noFill/>
          <a:ln w="25400">
            <a:solidFill>
              <a:srgbClr val="7030A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3457495" y="2558913"/>
                <a:ext cx="1765933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ED28DF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ED28DF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ED28DF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ED28DF"/>
                                  </a:solidFill>
                                  <a:latin typeface="Cambria Math" charset="0"/>
                                </a:rPr>
                                <m:t>𝑂</m:t>
                              </m:r>
                              <m:r>
                                <a:rPr lang="en-US" sz="2400" b="0" i="1" smtClean="0">
                                  <a:solidFill>
                                    <a:srgbClr val="ED28DF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ED28DF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sz="2400" b="0" i="1" smtClean="0">
                                  <a:solidFill>
                                    <a:srgbClr val="ED28DF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  <m:t>𝜏</m:t>
                          </m:r>
                          <m: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lang="en-US" sz="24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495" y="2558913"/>
                <a:ext cx="1765933" cy="476990"/>
              </a:xfrm>
              <a:prstGeom prst="rect">
                <a:avLst/>
              </a:prstGeom>
              <a:blipFill rotWithShape="0">
                <a:blip r:embed="rId4"/>
                <a:stretch>
                  <a:fillRect l="-345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6703751" y="1233176"/>
                <a:ext cx="10562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𝜏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lang="en-US" sz="2400" dirty="0" smtClean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751" y="1233176"/>
                <a:ext cx="1056250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73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5863235" y="1371600"/>
            <a:ext cx="2152053" cy="3243263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053" h="3243263">
                <a:moveTo>
                  <a:pt x="8929" y="3243263"/>
                </a:moveTo>
                <a:cubicBezTo>
                  <a:pt x="-42268" y="3061097"/>
                  <a:pt x="123229" y="1426370"/>
                  <a:pt x="594716" y="1014414"/>
                </a:cubicBezTo>
                <a:cubicBezTo>
                  <a:pt x="1066203" y="602458"/>
                  <a:pt x="2152053" y="0"/>
                  <a:pt x="2152053" y="0"/>
                </a:cubicBezTo>
              </a:path>
            </a:pathLst>
          </a:custGeom>
          <a:noFill/>
          <a:ln w="50800">
            <a:solidFill>
              <a:schemeClr val="accent2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9235" y="461153"/>
            <a:ext cx="3456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1"/>
                </a:solidFill>
              </a:rPr>
              <a:t>Agol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>
                <a:solidFill>
                  <a:schemeClr val="accent1"/>
                </a:solidFill>
              </a:rPr>
              <a:t>(‘11):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maximal splitting sequence</a:t>
            </a:r>
            <a:endParaRPr lang="en-US" sz="2400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734206" y="1675331"/>
            <a:ext cx="24116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Bell </a:t>
            </a:r>
            <a:r>
              <a:rPr lang="en-US" sz="2400" dirty="0" smtClean="0">
                <a:solidFill>
                  <a:schemeClr val="accent1"/>
                </a:solidFill>
              </a:rPr>
              <a:t>(‘14):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/>
              <a:t>preperiodic</a:t>
            </a:r>
            <a:r>
              <a:rPr lang="en-US" sz="2400" dirty="0" smtClean="0"/>
              <a:t> length is at most O(N) times the periodic length</a:t>
            </a:r>
            <a:endParaRPr lang="en-US" sz="2400" dirty="0" smtClean="0"/>
          </a:p>
        </p:txBody>
      </p:sp>
      <p:sp>
        <p:nvSpPr>
          <p:cNvPr id="58" name="Oval 57"/>
          <p:cNvSpPr/>
          <p:nvPr/>
        </p:nvSpPr>
        <p:spPr>
          <a:xfrm>
            <a:off x="5800169" y="4672588"/>
            <a:ext cx="175379" cy="174821"/>
          </a:xfrm>
          <a:prstGeom prst="ellipse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5615504" y="4782208"/>
            <a:ext cx="2176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c: starting curve</a:t>
            </a:r>
            <a:endParaRPr lang="en-US" sz="2400" dirty="0" smtClean="0">
              <a:solidFill>
                <a:srgbClr val="00B0F0"/>
              </a:solidFill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5803180" y="4567807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714884" y="3907734"/>
                <a:ext cx="2411603" cy="1963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accent1"/>
                    </a:solidFill>
                  </a:rPr>
                  <a:t>Masur</a:t>
                </a:r>
                <a:r>
                  <a:rPr lang="en-US" sz="2400" dirty="0" smtClean="0">
                    <a:solidFill>
                      <a:schemeClr val="accent1"/>
                    </a:solidFill>
                  </a:rPr>
                  <a:t>-Minsky’s nested train track argument: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84" y="3907734"/>
                <a:ext cx="2411603" cy="1963999"/>
              </a:xfrm>
              <a:prstGeom prst="rect">
                <a:avLst/>
              </a:prstGeom>
              <a:blipFill rotWithShape="0">
                <a:blip r:embed="rId6"/>
                <a:stretch>
                  <a:fillRect l="-3788" t="-2484" r="-4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622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03"/>
    </mc:Choice>
    <mc:Fallback>
      <p:transition spd="slow" advTm="1960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628650" y="206102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Nielsen-Thurston Classification Problem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8650" y="5580828"/>
            <a:ext cx="7886700" cy="65881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i="1" dirty="0" smtClean="0"/>
              <a:t>Running time: </a:t>
            </a:r>
            <a:r>
              <a:rPr lang="en-US" sz="2400" dirty="0" smtClean="0"/>
              <a:t>function of </a:t>
            </a:r>
            <a:r>
              <a:rPr lang="en-US" sz="2400" dirty="0"/>
              <a:t>N</a:t>
            </a:r>
            <a:r>
              <a:rPr lang="en-US" sz="2400" dirty="0" smtClean="0"/>
              <a:t>.</a:t>
            </a: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5432" y="2651306"/>
            <a:ext cx="109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INPUT</a:t>
            </a:r>
            <a:endParaRPr lang="en-US" sz="28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6380273" y="1992796"/>
            <a:ext cx="1418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OUTPUT</a:t>
            </a:r>
          </a:p>
        </p:txBody>
      </p:sp>
      <p:sp>
        <p:nvSpPr>
          <p:cNvPr id="7" name="Rectangle 6"/>
          <p:cNvSpPr/>
          <p:nvPr/>
        </p:nvSpPr>
        <p:spPr>
          <a:xfrm>
            <a:off x="3231320" y="3613188"/>
            <a:ext cx="1701795" cy="713039"/>
          </a:xfrm>
          <a:prstGeom prst="rect">
            <a:avLst/>
          </a:prstGeom>
          <a:solidFill>
            <a:srgbClr val="92D050">
              <a:alpha val="5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65615" y="3710132"/>
            <a:ext cx="1633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Algorithm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491411" y="3970998"/>
            <a:ext cx="556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095007" y="3378041"/>
            <a:ext cx="947117" cy="417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075586" y="3925336"/>
            <a:ext cx="993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075586" y="4143273"/>
            <a:ext cx="993600" cy="381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076420" y="2985220"/>
            <a:ext cx="18803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Finite order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76420" y="3668333"/>
            <a:ext cx="161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Reducible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54709" y="4297454"/>
            <a:ext cx="2439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Pseudo-</a:t>
            </a:r>
            <a:r>
              <a:rPr lang="en-US" sz="2800" dirty="0" err="1" smtClean="0"/>
              <a:t>Anosov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5573278" y="4857314"/>
            <a:ext cx="28866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+ order, </a:t>
            </a:r>
          </a:p>
          <a:p>
            <a:pPr algn="ctr"/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</a:rPr>
              <a:t>reducing curves, foliations and stretch factors on pieces</a:t>
            </a: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55142" y="3738874"/>
            <a:ext cx="2345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 = s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s</a:t>
            </a:r>
            <a:r>
              <a:rPr lang="en-US" sz="2400" baseline="-25000" dirty="0" smtClean="0"/>
              <a:t>2</a:t>
            </a:r>
            <a:r>
              <a:rPr lang="is-IS" sz="2400" dirty="0" smtClean="0"/>
              <a:t>...</a:t>
            </a:r>
            <a:r>
              <a:rPr lang="is-IS" sz="2400" dirty="0" smtClean="0"/>
              <a:t>s</a:t>
            </a:r>
            <a:r>
              <a:rPr lang="is-IS" sz="2400" baseline="-25000" dirty="0"/>
              <a:t>N</a:t>
            </a:r>
            <a:r>
              <a:rPr lang="en-US" sz="2400" dirty="0" smtClean="0"/>
              <a:t> </a:t>
            </a:r>
            <a:endParaRPr lang="en-US" sz="2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55142" y="1669757"/>
            <a:ext cx="4589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Fix finite generating set for Mod(S).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7360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52"/>
    </mc:Choice>
    <mc:Fallback>
      <p:transition spd="slow" advTm="41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21" grpId="0"/>
      <p:bldP spid="23" grpId="0"/>
      <p:bldP spid="24" grpId="0"/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28964" y="471488"/>
            <a:ext cx="5757861" cy="5886449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6" name="Oval 5"/>
          <p:cNvSpPr/>
          <p:nvPr/>
        </p:nvSpPr>
        <p:spPr>
          <a:xfrm>
            <a:off x="7915286" y="1296792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7" name="Oval 6"/>
          <p:cNvSpPr/>
          <p:nvPr/>
        </p:nvSpPr>
        <p:spPr>
          <a:xfrm>
            <a:off x="3538545" y="5135376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/>
          <p:cNvSpPr/>
          <p:nvPr/>
        </p:nvSpPr>
        <p:spPr>
          <a:xfrm>
            <a:off x="3614751" y="1371600"/>
            <a:ext cx="4386263" cy="3857625"/>
          </a:xfrm>
          <a:custGeom>
            <a:avLst/>
            <a:gdLst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6263" h="3857625">
                <a:moveTo>
                  <a:pt x="0" y="3857625"/>
                </a:moveTo>
                <a:cubicBezTo>
                  <a:pt x="1176338" y="2214563"/>
                  <a:pt x="2809875" y="857250"/>
                  <a:pt x="438626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776917" y="4530535"/>
            <a:ext cx="175379" cy="174821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9" name="Freeform 18"/>
          <p:cNvSpPr/>
          <p:nvPr/>
        </p:nvSpPr>
        <p:spPr>
          <a:xfrm>
            <a:off x="4200539" y="1085850"/>
            <a:ext cx="1643062" cy="3471863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3062" h="3471863">
                <a:moveTo>
                  <a:pt x="1643062" y="3471863"/>
                </a:moveTo>
                <a:cubicBezTo>
                  <a:pt x="1495425" y="1743075"/>
                  <a:pt x="819149" y="74295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829314" y="4600575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853126" y="2324099"/>
            <a:ext cx="2686050" cy="231457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4283 w 2879634"/>
              <a:gd name="connsiteY0" fmla="*/ 1157288 h 1157288"/>
              <a:gd name="connsiteX1" fmla="*/ 2761771 w 2879634"/>
              <a:gd name="connsiteY1" fmla="*/ 0 h 1157288"/>
              <a:gd name="connsiteX0" fmla="*/ 8319 w 2765807"/>
              <a:gd name="connsiteY0" fmla="*/ 1366255 h 1366255"/>
              <a:gd name="connsiteX1" fmla="*/ 2765807 w 2765807"/>
              <a:gd name="connsiteY1" fmla="*/ 208967 h 1366255"/>
              <a:gd name="connsiteX0" fmla="*/ 7758 w 2908121"/>
              <a:gd name="connsiteY0" fmla="*/ 1318794 h 1318794"/>
              <a:gd name="connsiteX1" fmla="*/ 2908121 w 2908121"/>
              <a:gd name="connsiteY1" fmla="*/ 232943 h 1318794"/>
              <a:gd name="connsiteX0" fmla="*/ 0 w 2900363"/>
              <a:gd name="connsiteY0" fmla="*/ 1248847 h 1248847"/>
              <a:gd name="connsiteX1" fmla="*/ 2900363 w 2900363"/>
              <a:gd name="connsiteY1" fmla="*/ 162996 h 1248847"/>
              <a:gd name="connsiteX0" fmla="*/ 0 w 2843213"/>
              <a:gd name="connsiteY0" fmla="*/ 2079362 h 2079362"/>
              <a:gd name="connsiteX1" fmla="*/ 2843213 w 2843213"/>
              <a:gd name="connsiteY1" fmla="*/ 50536 h 2079362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771775"/>
              <a:gd name="connsiteY0" fmla="*/ 2171701 h 2171701"/>
              <a:gd name="connsiteX1" fmla="*/ 2771775 w 2771775"/>
              <a:gd name="connsiteY1" fmla="*/ 0 h 2171701"/>
              <a:gd name="connsiteX0" fmla="*/ 0 w 2686050"/>
              <a:gd name="connsiteY0" fmla="*/ 2314576 h 2314576"/>
              <a:gd name="connsiteX1" fmla="*/ 2686050 w 2686050"/>
              <a:gd name="connsiteY1" fmla="*/ 0 h 2314576"/>
              <a:gd name="connsiteX0" fmla="*/ 0 w 2686050"/>
              <a:gd name="connsiteY0" fmla="*/ 2314576 h 2314576"/>
              <a:gd name="connsiteX1" fmla="*/ 2686050 w 2686050"/>
              <a:gd name="connsiteY1" fmla="*/ 0 h 231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6050" h="2314576">
                <a:moveTo>
                  <a:pt x="0" y="2314576"/>
                </a:moveTo>
                <a:cubicBezTo>
                  <a:pt x="395288" y="357187"/>
                  <a:pt x="1476374" y="42862"/>
                  <a:pt x="268605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5992684" y="4046233"/>
                <a:ext cx="1750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: standard train track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684" y="4046233"/>
                <a:ext cx="175055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5226" t="-5882" r="-662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reeform 30"/>
          <p:cNvSpPr/>
          <p:nvPr/>
        </p:nvSpPr>
        <p:spPr>
          <a:xfrm>
            <a:off x="6267469" y="2452678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253302" y="1663485"/>
            <a:ext cx="175379" cy="174821"/>
          </a:xfrm>
          <a:prstGeom prst="ellipse">
            <a:avLst/>
          </a:prstGeom>
          <a:solidFill>
            <a:srgbClr val="7030A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9" name="Freeform 38"/>
          <p:cNvSpPr/>
          <p:nvPr/>
        </p:nvSpPr>
        <p:spPr>
          <a:xfrm>
            <a:off x="7324566" y="884034"/>
            <a:ext cx="164441" cy="865595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4586852 w 4881726"/>
              <a:gd name="connsiteY0" fmla="*/ 2236258 h 2236258"/>
              <a:gd name="connsiteX1" fmla="*/ 0 w 4881726"/>
              <a:gd name="connsiteY1" fmla="*/ 0 h 2236258"/>
              <a:gd name="connsiteX0" fmla="*/ 0 w 1791173"/>
              <a:gd name="connsiteY0" fmla="*/ 1919436 h 1919436"/>
              <a:gd name="connsiteX1" fmla="*/ 168500 w 1791173"/>
              <a:gd name="connsiteY1" fmla="*/ 0 h 1919436"/>
              <a:gd name="connsiteX0" fmla="*/ 0 w 1303129"/>
              <a:gd name="connsiteY0" fmla="*/ 1919436 h 1919436"/>
              <a:gd name="connsiteX1" fmla="*/ 168500 w 1303129"/>
              <a:gd name="connsiteY1" fmla="*/ 0 h 1919436"/>
              <a:gd name="connsiteX0" fmla="*/ 0 w 1303129"/>
              <a:gd name="connsiteY0" fmla="*/ 1919436 h 1919436"/>
              <a:gd name="connsiteX1" fmla="*/ 168500 w 1303129"/>
              <a:gd name="connsiteY1" fmla="*/ 0 h 191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3129" h="1919436">
                <a:moveTo>
                  <a:pt x="0" y="1919436"/>
                </a:moveTo>
                <a:cubicBezTo>
                  <a:pt x="1211037" y="1236161"/>
                  <a:pt x="2119877" y="1059772"/>
                  <a:pt x="168500" y="0"/>
                </a:cubicBezTo>
              </a:path>
            </a:pathLst>
          </a:custGeom>
          <a:noFill/>
          <a:ln w="25400">
            <a:solidFill>
              <a:srgbClr val="7030A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7348377" y="1638601"/>
            <a:ext cx="864225" cy="120552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9565980"/>
              <a:gd name="connsiteY0" fmla="*/ 131621 h 1000216"/>
              <a:gd name="connsiteX1" fmla="*/ 9565980 w 9565980"/>
              <a:gd name="connsiteY1" fmla="*/ 1000216 h 1000216"/>
              <a:gd name="connsiteX0" fmla="*/ 0 w 6848635"/>
              <a:gd name="connsiteY0" fmla="*/ 384872 h 384871"/>
              <a:gd name="connsiteX1" fmla="*/ 6848635 w 6848635"/>
              <a:gd name="connsiteY1" fmla="*/ 239638 h 384871"/>
              <a:gd name="connsiteX0" fmla="*/ 0 w 6848635"/>
              <a:gd name="connsiteY0" fmla="*/ 347432 h 347431"/>
              <a:gd name="connsiteX1" fmla="*/ 6848635 w 6848635"/>
              <a:gd name="connsiteY1" fmla="*/ 202198 h 347431"/>
              <a:gd name="connsiteX0" fmla="*/ 0 w 6848635"/>
              <a:gd name="connsiteY0" fmla="*/ 323599 h 323598"/>
              <a:gd name="connsiteX1" fmla="*/ 6848635 w 6848635"/>
              <a:gd name="connsiteY1" fmla="*/ 178365 h 323598"/>
              <a:gd name="connsiteX0" fmla="*/ 0 w 6848635"/>
              <a:gd name="connsiteY0" fmla="*/ 267322 h 267321"/>
              <a:gd name="connsiteX1" fmla="*/ 6848635 w 6848635"/>
              <a:gd name="connsiteY1" fmla="*/ 122088 h 26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48635" h="267321">
                <a:moveTo>
                  <a:pt x="0" y="267322"/>
                </a:moveTo>
                <a:cubicBezTo>
                  <a:pt x="2682936" y="-67449"/>
                  <a:pt x="4950448" y="-53746"/>
                  <a:pt x="6848635" y="122088"/>
                </a:cubicBezTo>
              </a:path>
            </a:pathLst>
          </a:custGeom>
          <a:noFill/>
          <a:ln w="25400">
            <a:solidFill>
              <a:srgbClr val="7030A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6703751" y="1233176"/>
                <a:ext cx="10562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𝜏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lang="en-US" sz="2400" dirty="0" smtClean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751" y="1233176"/>
                <a:ext cx="1056250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73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0"/>
          <p:cNvSpPr/>
          <p:nvPr/>
        </p:nvSpPr>
        <p:spPr>
          <a:xfrm>
            <a:off x="5863235" y="1371600"/>
            <a:ext cx="2152053" cy="3243263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053" h="3243263">
                <a:moveTo>
                  <a:pt x="8929" y="3243263"/>
                </a:moveTo>
                <a:cubicBezTo>
                  <a:pt x="-42268" y="3061097"/>
                  <a:pt x="123229" y="1426370"/>
                  <a:pt x="594716" y="1014414"/>
                </a:cubicBezTo>
                <a:cubicBezTo>
                  <a:pt x="1066203" y="602458"/>
                  <a:pt x="2152053" y="0"/>
                  <a:pt x="2152053" y="0"/>
                </a:cubicBezTo>
              </a:path>
            </a:pathLst>
          </a:custGeom>
          <a:noFill/>
          <a:ln w="50800">
            <a:solidFill>
              <a:schemeClr val="accent2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9235" y="461153"/>
            <a:ext cx="3456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1"/>
                </a:solidFill>
              </a:rPr>
              <a:t>Agol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>
                <a:solidFill>
                  <a:schemeClr val="accent1"/>
                </a:solidFill>
              </a:rPr>
              <a:t>(‘11):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maximal splitting sequence</a:t>
            </a:r>
            <a:endParaRPr lang="en-US" sz="2400" dirty="0" smtClean="0"/>
          </a:p>
        </p:txBody>
      </p:sp>
      <p:sp>
        <p:nvSpPr>
          <p:cNvPr id="57" name="TextBox 56"/>
          <p:cNvSpPr txBox="1"/>
          <p:nvPr/>
        </p:nvSpPr>
        <p:spPr>
          <a:xfrm>
            <a:off x="734206" y="1675331"/>
            <a:ext cx="24116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Bell </a:t>
            </a:r>
            <a:r>
              <a:rPr lang="en-US" sz="2400" dirty="0" smtClean="0">
                <a:solidFill>
                  <a:schemeClr val="accent1"/>
                </a:solidFill>
              </a:rPr>
              <a:t>(‘14):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/>
              <a:t>preperiodic</a:t>
            </a:r>
            <a:r>
              <a:rPr lang="en-US" sz="2400" dirty="0" smtClean="0"/>
              <a:t> length is at most O(N) times the periodic length</a:t>
            </a:r>
            <a:endParaRPr lang="en-US" sz="2400" dirty="0" smtClean="0"/>
          </a:p>
        </p:txBody>
      </p:sp>
      <p:sp>
        <p:nvSpPr>
          <p:cNvPr id="58" name="Oval 57"/>
          <p:cNvSpPr/>
          <p:nvPr/>
        </p:nvSpPr>
        <p:spPr>
          <a:xfrm>
            <a:off x="5800169" y="4672588"/>
            <a:ext cx="175379" cy="174821"/>
          </a:xfrm>
          <a:prstGeom prst="ellipse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5615504" y="4782208"/>
            <a:ext cx="2176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c: starting curve</a:t>
            </a:r>
            <a:endParaRPr lang="en-US" sz="2400" dirty="0" smtClean="0">
              <a:solidFill>
                <a:srgbClr val="00B0F0"/>
              </a:solidFill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5803180" y="4567807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714884" y="3907734"/>
                <a:ext cx="2411603" cy="2398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1"/>
                    </a:solidFill>
                  </a:rPr>
                  <a:t>Masur-Minsky’s nested train track argument: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sz="2400" b="0" dirty="0" smtClean="0"/>
              </a:p>
              <a:p>
                <a:r>
                  <a:rPr lang="en-US" sz="2400" dirty="0"/>
                  <a:t>s</a:t>
                </a:r>
                <a:r>
                  <a:rPr lang="en-US" sz="2400" dirty="0" smtClean="0"/>
                  <a:t>o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𝑁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𝜏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84" y="3907734"/>
                <a:ext cx="2411603" cy="2398413"/>
              </a:xfrm>
              <a:prstGeom prst="rect">
                <a:avLst/>
              </a:prstGeom>
              <a:blipFill rotWithShape="0">
                <a:blip r:embed="rId5"/>
                <a:stretch>
                  <a:fillRect l="-3788" t="-2036" r="-4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7621342" y="1799212"/>
            <a:ext cx="175379" cy="174821"/>
          </a:xfrm>
          <a:prstGeom prst="ellipse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7738288" y="1611488"/>
                <a:ext cx="1386020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𝑂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𝑁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 smtClean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288" y="1611488"/>
                <a:ext cx="1386020" cy="476990"/>
              </a:xfrm>
              <a:prstGeom prst="rect">
                <a:avLst/>
              </a:prstGeom>
              <a:blipFill rotWithShape="0">
                <a:blip r:embed="rId6"/>
                <a:stretch>
                  <a:fillRect l="-439" r="-877" b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/>
          <p:cNvSpPr/>
          <p:nvPr/>
        </p:nvSpPr>
        <p:spPr>
          <a:xfrm>
            <a:off x="6387493" y="2281911"/>
            <a:ext cx="175379" cy="174821"/>
          </a:xfrm>
          <a:prstGeom prst="ellipse">
            <a:avLst/>
          </a:prstGeom>
          <a:solidFill>
            <a:srgbClr val="ED28D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8" name="Freeform 37"/>
          <p:cNvSpPr/>
          <p:nvPr/>
        </p:nvSpPr>
        <p:spPr>
          <a:xfrm>
            <a:off x="6781821" y="2095482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6472078" y="588759"/>
            <a:ext cx="253760" cy="1794282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6524464" y="2057112"/>
            <a:ext cx="1935788" cy="306880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6503319" y="2223941"/>
                <a:ext cx="6142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b/>
                      </m:sSub>
                    </m:oMath>
                  </m:oMathPara>
                </a14:m>
                <a:endParaRPr lang="en-US" sz="24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319" y="2223941"/>
                <a:ext cx="614207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76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41"/>
    </mc:Choice>
    <mc:Fallback>
      <p:transition spd="slow" advTm="16941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tool in reducible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71945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chemeClr val="accent1"/>
                </a:solidFill>
              </a:rPr>
              <a:t>Masur</a:t>
            </a:r>
            <a:r>
              <a:rPr lang="en-US" dirty="0" smtClean="0">
                <a:solidFill>
                  <a:schemeClr val="accent1"/>
                </a:solidFill>
              </a:rPr>
              <a:t>-Mosher-</a:t>
            </a:r>
            <a:r>
              <a:rPr lang="en-US" dirty="0" err="1" smtClean="0">
                <a:solidFill>
                  <a:schemeClr val="accent1"/>
                </a:solidFill>
              </a:rPr>
              <a:t>Schleimer</a:t>
            </a:r>
            <a:r>
              <a:rPr lang="en-US" dirty="0" smtClean="0">
                <a:solidFill>
                  <a:schemeClr val="accent1"/>
                </a:solidFill>
              </a:rPr>
              <a:t> (‘12): </a:t>
            </a:r>
            <a:r>
              <a:rPr lang="en-US" dirty="0" smtClean="0"/>
              <a:t>splitting sequences and progress made in </a:t>
            </a:r>
            <a:r>
              <a:rPr lang="en-US" dirty="0" err="1" smtClean="0"/>
              <a:t>subsurfaces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8568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79"/>
    </mc:Choice>
    <mc:Fallback>
      <p:transition spd="slow" advTm="34179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Subtlety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Computing the eigenvalues quickly is problematic because of Bell-</a:t>
            </a:r>
            <a:r>
              <a:rPr lang="en-US" dirty="0" err="1"/>
              <a:t>Schleimer</a:t>
            </a:r>
            <a:r>
              <a:rPr lang="en-US" dirty="0"/>
              <a:t>. Iterative methods are all </a:t>
            </a:r>
            <a:r>
              <a:rPr lang="en-US" dirty="0" smtClean="0"/>
              <a:t>exponential.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Solution: </a:t>
            </a:r>
            <a:r>
              <a:rPr lang="en-US" dirty="0" smtClean="0"/>
              <a:t>Use Newton’s method to find the largest eigenvalue quickly.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736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67"/>
    </mc:Choice>
    <mc:Fallback>
      <p:transition spd="slow" advTm="62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Subtlety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For a reducible with multiple pseudo-</a:t>
            </a:r>
            <a:r>
              <a:rPr lang="en-US" dirty="0" err="1"/>
              <a:t>Anosov</a:t>
            </a:r>
            <a:r>
              <a:rPr lang="en-US" dirty="0"/>
              <a:t> components, how do we find all </a:t>
            </a:r>
            <a:r>
              <a:rPr lang="en-US" dirty="0" err="1"/>
              <a:t>pA</a:t>
            </a:r>
            <a:r>
              <a:rPr lang="en-US" dirty="0"/>
              <a:t> stretch factors, not just the largest one?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787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47"/>
    </mc:Choice>
    <mc:Fallback>
      <p:transition spd="slow" advTm="22247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Subtlety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For a reducible with multiple pseudo-</a:t>
            </a:r>
            <a:r>
              <a:rPr lang="en-US" dirty="0" err="1"/>
              <a:t>Anosov</a:t>
            </a:r>
            <a:r>
              <a:rPr lang="en-US" dirty="0"/>
              <a:t> components, how do we find all </a:t>
            </a:r>
            <a:r>
              <a:rPr lang="en-US" dirty="0" err="1"/>
              <a:t>pA</a:t>
            </a:r>
            <a:r>
              <a:rPr lang="en-US" dirty="0"/>
              <a:t> stretch factors, not just the largest one?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/>
                </a:solidFill>
              </a:rPr>
              <a:t>Solution: </a:t>
            </a:r>
            <a:r>
              <a:rPr lang="en-US" dirty="0" smtClean="0"/>
              <a:t>Factor the characteristic polynomial to irreducible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267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18"/>
    </mc:Choice>
    <mc:Fallback>
      <p:transition spd="slow" advTm="6718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Subtlety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For a reducible with multiple pseudo-</a:t>
            </a:r>
            <a:r>
              <a:rPr lang="en-US" dirty="0" err="1"/>
              <a:t>Anosov</a:t>
            </a:r>
            <a:r>
              <a:rPr lang="en-US" dirty="0"/>
              <a:t> components, how do we find all </a:t>
            </a:r>
            <a:r>
              <a:rPr lang="en-US" dirty="0" err="1"/>
              <a:t>pA</a:t>
            </a:r>
            <a:r>
              <a:rPr lang="en-US" dirty="0"/>
              <a:t> stretch factors, not just the largest one?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/>
                </a:solidFill>
              </a:rPr>
              <a:t>Solution: </a:t>
            </a:r>
            <a:r>
              <a:rPr lang="en-US" dirty="0" smtClean="0"/>
              <a:t>Factor the characteristic polynomial to irreducible factors (cubic time by </a:t>
            </a:r>
            <a:r>
              <a:rPr lang="en-US" dirty="0" err="1" smtClean="0"/>
              <a:t>Lenstra-Lenstra-Lov</a:t>
            </a:r>
            <a:r>
              <a:rPr lang="en-US" dirty="0" err="1"/>
              <a:t>á</a:t>
            </a:r>
            <a:r>
              <a:rPr lang="en-US" dirty="0" err="1" smtClean="0"/>
              <a:t>sz’s</a:t>
            </a:r>
            <a:r>
              <a:rPr lang="en-US" dirty="0" smtClean="0"/>
              <a:t> seminal 1982 work on lattice reductions).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43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90"/>
    </mc:Choice>
    <mc:Fallback>
      <p:transition spd="slow" advTm="1419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Subtlety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For a reducible with multiple pseudo-</a:t>
            </a:r>
            <a:r>
              <a:rPr lang="en-US" dirty="0" err="1"/>
              <a:t>Anosov</a:t>
            </a:r>
            <a:r>
              <a:rPr lang="en-US" dirty="0"/>
              <a:t> components, how do we find all </a:t>
            </a:r>
            <a:r>
              <a:rPr lang="en-US" dirty="0" err="1"/>
              <a:t>pA</a:t>
            </a:r>
            <a:r>
              <a:rPr lang="en-US" dirty="0"/>
              <a:t> stretch factors, not just the largest one?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/>
                </a:solidFill>
              </a:rPr>
              <a:t>Solution: </a:t>
            </a:r>
            <a:r>
              <a:rPr lang="en-US" dirty="0" smtClean="0"/>
              <a:t>Factor the characteristic polynomial to irreducible factors (cubic time by </a:t>
            </a:r>
            <a:r>
              <a:rPr lang="en-US" dirty="0" err="1" smtClean="0"/>
              <a:t>Lenstra-Lenstra-Lov</a:t>
            </a:r>
            <a:r>
              <a:rPr lang="en-US" dirty="0" err="1"/>
              <a:t>á</a:t>
            </a:r>
            <a:r>
              <a:rPr lang="en-US" dirty="0" err="1" smtClean="0"/>
              <a:t>sz’s</a:t>
            </a:r>
            <a:r>
              <a:rPr lang="en-US" dirty="0" smtClean="0"/>
              <a:t> seminal 1982 work on lattice reductions). Then run Newton’s method on each factor to find the largest root.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566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59"/>
    </mc:Choice>
    <mc:Fallback>
      <p:transition spd="slow" advTm="19059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92984"/>
            <a:ext cx="7886700" cy="1325563"/>
          </a:xfrm>
        </p:spPr>
        <p:txBody>
          <a:bodyPr>
            <a:noAutofit/>
          </a:bodyPr>
          <a:lstStyle/>
          <a:p>
            <a:r>
              <a:rPr lang="en-US" sz="13800" dirty="0" smtClean="0"/>
              <a:t>😢</a:t>
            </a:r>
            <a:endParaRPr lang="en-US" sz="1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761772"/>
            <a:ext cx="7886700" cy="284345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/>
              <a:t>The bound for the number of iterations is only </a:t>
            </a:r>
            <a:r>
              <a:rPr lang="en-US" sz="3200" dirty="0" smtClean="0"/>
              <a:t>O(N), but we think O(1) should be possible as well.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853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17"/>
    </mc:Choice>
    <mc:Fallback>
      <p:transition spd="slow" advTm="23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v2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02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9"/>
    </mc:Choice>
    <mc:Fallback>
      <p:transition spd="slow" advTm="3279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97829" y="1850956"/>
            <a:ext cx="6473952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4400" dirty="0" smtClean="0"/>
              <a:t>Old tools</a:t>
            </a:r>
          </a:p>
          <a:p>
            <a:pPr marL="285750" lvl="0" indent="-285750">
              <a:buFont typeface="Arial" charset="0"/>
              <a:buChar char="•"/>
            </a:pPr>
            <a:endParaRPr lang="en-US" sz="3200" dirty="0"/>
          </a:p>
          <a:p>
            <a:pPr marL="285750" lvl="0" indent="-285750">
              <a:buFont typeface="Arial" charset="0"/>
              <a:buChar char="•"/>
            </a:pPr>
            <a:r>
              <a:rPr lang="en-US" sz="3200" dirty="0" err="1" smtClean="0"/>
              <a:t>Agol</a:t>
            </a:r>
            <a:r>
              <a:rPr lang="en-US" sz="3200" dirty="0" smtClean="0"/>
              <a:t> </a:t>
            </a:r>
            <a:r>
              <a:rPr lang="en-US" sz="3200" dirty="0"/>
              <a:t>(‘11)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3200" dirty="0"/>
              <a:t>Bell (‘14)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3200" dirty="0" err="1"/>
              <a:t>Masur</a:t>
            </a:r>
            <a:r>
              <a:rPr lang="en-US" sz="3200" dirty="0"/>
              <a:t>-Mosher-</a:t>
            </a:r>
            <a:r>
              <a:rPr lang="en-US" sz="3200" dirty="0" err="1"/>
              <a:t>Schleimer</a:t>
            </a:r>
            <a:r>
              <a:rPr lang="en-US" sz="3200" dirty="0"/>
              <a:t> (‘12)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72639" y="1850956"/>
            <a:ext cx="552433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4000" dirty="0" smtClean="0"/>
              <a:t>New tools</a:t>
            </a:r>
          </a:p>
          <a:p>
            <a:pPr marL="285750" lvl="0" indent="-285750">
              <a:buFont typeface="Arial" charset="0"/>
              <a:buChar char="•"/>
            </a:pPr>
            <a:endParaRPr lang="en-US" sz="3200" dirty="0" smtClean="0"/>
          </a:p>
          <a:p>
            <a:pPr marL="285750" lvl="0" indent="-285750">
              <a:buFont typeface="Arial" charset="0"/>
              <a:buChar char="•"/>
            </a:pPr>
            <a:r>
              <a:rPr lang="en-US" sz="3200" dirty="0" smtClean="0"/>
              <a:t>Flat surfaces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3200" dirty="0" smtClean="0"/>
              <a:t>Slope</a:t>
            </a:r>
            <a:endParaRPr lang="en-US" sz="3200" dirty="0"/>
          </a:p>
          <a:p>
            <a:pPr marL="285750" lvl="0" indent="-285750">
              <a:buFont typeface="Arial" charset="0"/>
              <a:buChar char="•"/>
            </a:pPr>
            <a:r>
              <a:rPr lang="en-US" sz="3200" dirty="0"/>
              <a:t>Veering triangulations (</a:t>
            </a:r>
            <a:r>
              <a:rPr lang="en-US" sz="3200" dirty="0" err="1"/>
              <a:t>Agol</a:t>
            </a:r>
            <a:r>
              <a:rPr lang="en-US" sz="3200" dirty="0"/>
              <a:t>, </a:t>
            </a:r>
            <a:r>
              <a:rPr lang="en-US" sz="3200" dirty="0" err="1" smtClean="0"/>
              <a:t>Guéritaud</a:t>
            </a:r>
            <a:r>
              <a:rPr lang="en-US" sz="3200" dirty="0"/>
              <a:t>, Minsky-Taylor)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5833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17"/>
    </mc:Choice>
    <mc:Fallback>
      <p:transition spd="slow" advTm="30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1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results on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solidFill>
                <a:srgbClr val="F79646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Higher genus surfaces, exponential algorithm: </a:t>
            </a:r>
            <a:r>
              <a:rPr lang="en-US" dirty="0" smtClean="0">
                <a:solidFill>
                  <a:schemeClr val="accent2"/>
                </a:solidFill>
              </a:rPr>
              <a:t>Thurston &amp; Mosher ‘70s-</a:t>
            </a:r>
            <a:r>
              <a:rPr lang="uk-UA" dirty="0" smtClean="0">
                <a:solidFill>
                  <a:schemeClr val="accent2"/>
                </a:solidFill>
              </a:rPr>
              <a:t>’</a:t>
            </a:r>
            <a:r>
              <a:rPr lang="en-US" dirty="0">
                <a:solidFill>
                  <a:schemeClr val="accent2"/>
                </a:solidFill>
              </a:rPr>
              <a:t>82, </a:t>
            </a:r>
            <a:r>
              <a:rPr lang="en-US" dirty="0" err="1">
                <a:solidFill>
                  <a:schemeClr val="accent2"/>
                </a:solidFill>
              </a:rPr>
              <a:t>Bestvina</a:t>
            </a:r>
            <a:r>
              <a:rPr lang="en-US" dirty="0">
                <a:solidFill>
                  <a:schemeClr val="accent2"/>
                </a:solidFill>
              </a:rPr>
              <a:t>-Handel </a:t>
            </a:r>
            <a:r>
              <a:rPr lang="fr-FR" dirty="0">
                <a:solidFill>
                  <a:schemeClr val="accent2"/>
                </a:solidFill>
              </a:rPr>
              <a:t>’</a:t>
            </a:r>
            <a:r>
              <a:rPr lang="en-US" dirty="0" smtClean="0">
                <a:solidFill>
                  <a:schemeClr val="accent2"/>
                </a:solidFill>
              </a:rPr>
              <a:t>95, </a:t>
            </a:r>
            <a:r>
              <a:rPr lang="en-US" dirty="0" err="1" smtClean="0">
                <a:solidFill>
                  <a:schemeClr val="accent2"/>
                </a:solidFill>
              </a:rPr>
              <a:t>Hamidi</a:t>
            </a:r>
            <a:r>
              <a:rPr lang="en-US" dirty="0" smtClean="0">
                <a:solidFill>
                  <a:schemeClr val="accent2"/>
                </a:solidFill>
              </a:rPr>
              <a:t>-Tehrani</a:t>
            </a:r>
            <a:r>
              <a:rPr lang="en-US" sz="800" dirty="0" smtClean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&amp;</a:t>
            </a:r>
            <a:r>
              <a:rPr lang="en-US" sz="800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Chen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uk-UA" sz="3200" dirty="0" smtClean="0">
                <a:solidFill>
                  <a:schemeClr val="accent2"/>
                </a:solidFill>
              </a:rPr>
              <a:t>’</a:t>
            </a:r>
            <a:r>
              <a:rPr lang="en-US" dirty="0" smtClean="0">
                <a:solidFill>
                  <a:schemeClr val="accent2"/>
                </a:solidFill>
              </a:rPr>
              <a:t>96, </a:t>
            </a:r>
            <a:r>
              <a:rPr lang="en-US" dirty="0" err="1">
                <a:solidFill>
                  <a:schemeClr val="accent2"/>
                </a:solidFill>
              </a:rPr>
              <a:t>Koberda-Mangahas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uk-UA" dirty="0" smtClean="0">
                <a:solidFill>
                  <a:schemeClr val="accent2"/>
                </a:solidFill>
              </a:rPr>
              <a:t>’</a:t>
            </a:r>
            <a:r>
              <a:rPr lang="en-US" dirty="0" smtClean="0">
                <a:solidFill>
                  <a:schemeClr val="accent2"/>
                </a:solidFill>
              </a:rPr>
              <a:t>13, </a:t>
            </a:r>
            <a:r>
              <a:rPr lang="en-US" dirty="0">
                <a:solidFill>
                  <a:schemeClr val="accent2"/>
                </a:solidFill>
              </a:rPr>
              <a:t>Bell: </a:t>
            </a:r>
            <a:r>
              <a:rPr lang="en-US" dirty="0" err="1">
                <a:solidFill>
                  <a:schemeClr val="accent2"/>
                </a:solidFill>
              </a:rPr>
              <a:t>NP,co</a:t>
            </a:r>
            <a:r>
              <a:rPr lang="en-US" dirty="0">
                <a:solidFill>
                  <a:schemeClr val="accent2"/>
                </a:solidFill>
              </a:rPr>
              <a:t>-NP </a:t>
            </a:r>
            <a:r>
              <a:rPr lang="en-US" dirty="0" smtClean="0">
                <a:solidFill>
                  <a:schemeClr val="accent2"/>
                </a:solidFill>
              </a:rPr>
              <a:t>(</a:t>
            </a:r>
            <a:r>
              <a:rPr lang="en-US" dirty="0" err="1" smtClean="0">
                <a:solidFill>
                  <a:schemeClr val="accent2"/>
                </a:solidFill>
              </a:rPr>
              <a:t>arXiv</a:t>
            </a:r>
            <a:r>
              <a:rPr lang="en-US" dirty="0" smtClean="0">
                <a:solidFill>
                  <a:schemeClr val="accent2"/>
                </a:solidFill>
              </a:rPr>
              <a:t> ‘16)</a:t>
            </a:r>
            <a:endParaRPr lang="en-US" dirty="0">
              <a:solidFill>
                <a:schemeClr val="accent2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Braids, quadratic algorithm: </a:t>
            </a:r>
            <a:r>
              <a:rPr lang="en-US" dirty="0">
                <a:solidFill>
                  <a:schemeClr val="accent2"/>
                </a:solidFill>
              </a:rPr>
              <a:t>Los </a:t>
            </a:r>
            <a:r>
              <a:rPr lang="uk-UA" dirty="0">
                <a:solidFill>
                  <a:schemeClr val="accent2"/>
                </a:solidFill>
              </a:rPr>
              <a:t>’</a:t>
            </a:r>
            <a:r>
              <a:rPr lang="en-US" dirty="0">
                <a:solidFill>
                  <a:schemeClr val="accent2"/>
                </a:solidFill>
              </a:rPr>
              <a:t>93, </a:t>
            </a:r>
            <a:r>
              <a:rPr lang="en-US" dirty="0" err="1">
                <a:solidFill>
                  <a:schemeClr val="accent2"/>
                </a:solidFill>
              </a:rPr>
              <a:t>Bernadete</a:t>
            </a:r>
            <a:r>
              <a:rPr lang="en-US" dirty="0">
                <a:solidFill>
                  <a:schemeClr val="accent2"/>
                </a:solidFill>
              </a:rPr>
              <a:t>-Gutierrez-</a:t>
            </a:r>
            <a:r>
              <a:rPr lang="en-US" dirty="0" err="1">
                <a:solidFill>
                  <a:schemeClr val="accent2"/>
                </a:solidFill>
              </a:rPr>
              <a:t>Nitecki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uk-UA" dirty="0">
                <a:solidFill>
                  <a:schemeClr val="accent2"/>
                </a:solidFill>
              </a:rPr>
              <a:t>’</a:t>
            </a:r>
            <a:r>
              <a:rPr lang="en-US" dirty="0">
                <a:solidFill>
                  <a:schemeClr val="accent2"/>
                </a:solidFill>
              </a:rPr>
              <a:t>95, </a:t>
            </a:r>
            <a:r>
              <a:rPr lang="en-US" dirty="0" err="1">
                <a:solidFill>
                  <a:schemeClr val="accent2"/>
                </a:solidFill>
              </a:rPr>
              <a:t>Calvez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uk-UA" dirty="0">
                <a:solidFill>
                  <a:schemeClr val="accent2"/>
                </a:solidFill>
              </a:rPr>
              <a:t>’</a:t>
            </a:r>
            <a:r>
              <a:rPr lang="en-US" dirty="0">
                <a:solidFill>
                  <a:schemeClr val="accent2"/>
                </a:solidFill>
              </a:rPr>
              <a:t>13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11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61"/>
    </mc:Choice>
    <mc:Fallback>
      <p:transition spd="slow" advTm="33461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Slope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0503"/>
                <a:ext cx="7886700" cy="3507953"/>
              </a:xfrm>
            </p:spPr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endParaRPr lang="en-US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sup>
                    </m:sSup>
                    <m:r>
                      <a:rPr lang="is-I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 smtClean="0"/>
                  <a:t> flat structure.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en-US" dirty="0" smtClean="0"/>
                  <a:t> - horizontal foliation,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dirty="0" smtClean="0"/>
                  <a:t> - vertical foliation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0503"/>
                <a:ext cx="7886700" cy="350795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8286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97"/>
    </mc:Choice>
    <mc:Fallback>
      <p:transition spd="slow" advTm="13897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3094344" y="5672401"/>
            <a:ext cx="114295" cy="114069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6" name="Oval 15"/>
          <p:cNvSpPr/>
          <p:nvPr/>
        </p:nvSpPr>
        <p:spPr>
          <a:xfrm>
            <a:off x="3847144" y="4110054"/>
            <a:ext cx="114295" cy="114069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Slope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00503"/>
                <a:ext cx="7886700" cy="3507953"/>
              </a:xfrm>
            </p:spPr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endParaRPr lang="en-US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sup>
                    </m:sSup>
                    <m:r>
                      <a:rPr lang="is-I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 smtClean="0"/>
                  <a:t> flat structure.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en-US" dirty="0" smtClean="0"/>
                  <a:t> - horizontal foliation,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dirty="0" smtClean="0"/>
                  <a:t> - vertical foliation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endParaRPr lang="en-US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lang="en-US" dirty="0" smtClean="0"/>
                  <a:t>The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slope</a:t>
                </a:r>
                <a:r>
                  <a:rPr lang="en-US" dirty="0" smtClean="0"/>
                  <a:t> of a </a:t>
                </a:r>
                <a:r>
                  <a:rPr lang="en-US" dirty="0" smtClean="0"/>
                  <a:t>curve is </a:t>
                </a:r>
                <a:r>
                  <a:rPr lang="en-US" dirty="0" smtClean="0"/>
                  <a:t>the (range of) absolute values of slopes of saddle connections when pulled tight in flat structure.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00503"/>
                <a:ext cx="7886700" cy="3507953"/>
              </a:xfrm>
              <a:blipFill rotWithShape="0">
                <a:blip r:embed="rId2"/>
                <a:stretch>
                  <a:fillRect l="-1546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>
            <a:endCxn id="15" idx="6"/>
          </p:cNvCxnSpPr>
          <p:nvPr/>
        </p:nvCxnSpPr>
        <p:spPr>
          <a:xfrm flipH="1">
            <a:off x="3208639" y="4841023"/>
            <a:ext cx="146649" cy="88841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" idx="6"/>
          </p:cNvCxnSpPr>
          <p:nvPr/>
        </p:nvCxnSpPr>
        <p:spPr>
          <a:xfrm flipH="1">
            <a:off x="1581141" y="5729436"/>
            <a:ext cx="1627498" cy="72758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355288" y="4142658"/>
            <a:ext cx="606151" cy="6983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360005" y="4816872"/>
            <a:ext cx="114295" cy="114069"/>
          </a:xfrm>
          <a:prstGeom prst="ellipse">
            <a:avLst/>
          </a:prstGeom>
          <a:solidFill>
            <a:srgbClr val="7030A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cxnSp>
        <p:nvCxnSpPr>
          <p:cNvPr id="26" name="Straight Connector 25"/>
          <p:cNvCxnSpPr>
            <a:endCxn id="16" idx="6"/>
          </p:cNvCxnSpPr>
          <p:nvPr/>
        </p:nvCxnSpPr>
        <p:spPr>
          <a:xfrm>
            <a:off x="3820597" y="3809400"/>
            <a:ext cx="140842" cy="35768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8650" y="605028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 smtClean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497021" y="5955989"/>
            <a:ext cx="34150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483574" y="6008573"/>
            <a:ext cx="1170164" cy="0"/>
          </a:xfrm>
          <a:prstGeom prst="line">
            <a:avLst/>
          </a:prstGeom>
          <a:ln w="50800">
            <a:solidFill>
              <a:srgbClr val="193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15324" y="569437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974882" y="5706031"/>
                <a:ext cx="5725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m:oMathPara>
                </a14:m>
                <a:endParaRPr lang="en-US" sz="2800" dirty="0" err="1" smtClean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882" y="5706031"/>
                <a:ext cx="57259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959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10"/>
    </mc:Choice>
    <mc:Fallback>
      <p:transition spd="slow" advTm="4991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28964" y="471488"/>
            <a:ext cx="5757861" cy="5886449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5" name="Oval 4"/>
          <p:cNvSpPr/>
          <p:nvPr/>
        </p:nvSpPr>
        <p:spPr>
          <a:xfrm>
            <a:off x="7915286" y="1296792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6" name="Oval 5"/>
          <p:cNvSpPr/>
          <p:nvPr/>
        </p:nvSpPr>
        <p:spPr>
          <a:xfrm>
            <a:off x="3538545" y="5135376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/>
          <p:cNvSpPr/>
          <p:nvPr/>
        </p:nvSpPr>
        <p:spPr>
          <a:xfrm>
            <a:off x="3614751" y="1371600"/>
            <a:ext cx="4386263" cy="3857625"/>
          </a:xfrm>
          <a:custGeom>
            <a:avLst/>
            <a:gdLst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6263" h="3857625">
                <a:moveTo>
                  <a:pt x="0" y="3857625"/>
                </a:moveTo>
                <a:cubicBezTo>
                  <a:pt x="1176338" y="2214563"/>
                  <a:pt x="2809875" y="857250"/>
                  <a:pt x="438626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299545" y="4100513"/>
            <a:ext cx="385762" cy="430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98799" y="4268925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f</a:t>
            </a:r>
            <a:endParaRPr lang="en-US" sz="2800" dirty="0" err="1" smtClean="0"/>
          </a:p>
        </p:txBody>
      </p:sp>
      <p:sp>
        <p:nvSpPr>
          <p:cNvPr id="11" name="Oval 10"/>
          <p:cNvSpPr/>
          <p:nvPr/>
        </p:nvSpPr>
        <p:spPr>
          <a:xfrm>
            <a:off x="5776917" y="4530535"/>
            <a:ext cx="175379" cy="174821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2" name="Freeform 11"/>
          <p:cNvSpPr/>
          <p:nvPr/>
        </p:nvSpPr>
        <p:spPr>
          <a:xfrm>
            <a:off x="4200539" y="1085850"/>
            <a:ext cx="1643062" cy="3471863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3062" h="3471863">
                <a:moveTo>
                  <a:pt x="1643062" y="3471863"/>
                </a:moveTo>
                <a:cubicBezTo>
                  <a:pt x="1495425" y="1743075"/>
                  <a:pt x="819149" y="74295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829314" y="4600575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853126" y="2324099"/>
            <a:ext cx="2686050" cy="231457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4283 w 2879634"/>
              <a:gd name="connsiteY0" fmla="*/ 1157288 h 1157288"/>
              <a:gd name="connsiteX1" fmla="*/ 2761771 w 2879634"/>
              <a:gd name="connsiteY1" fmla="*/ 0 h 1157288"/>
              <a:gd name="connsiteX0" fmla="*/ 8319 w 2765807"/>
              <a:gd name="connsiteY0" fmla="*/ 1366255 h 1366255"/>
              <a:gd name="connsiteX1" fmla="*/ 2765807 w 2765807"/>
              <a:gd name="connsiteY1" fmla="*/ 208967 h 1366255"/>
              <a:gd name="connsiteX0" fmla="*/ 7758 w 2908121"/>
              <a:gd name="connsiteY0" fmla="*/ 1318794 h 1318794"/>
              <a:gd name="connsiteX1" fmla="*/ 2908121 w 2908121"/>
              <a:gd name="connsiteY1" fmla="*/ 232943 h 1318794"/>
              <a:gd name="connsiteX0" fmla="*/ 0 w 2900363"/>
              <a:gd name="connsiteY0" fmla="*/ 1248847 h 1248847"/>
              <a:gd name="connsiteX1" fmla="*/ 2900363 w 2900363"/>
              <a:gd name="connsiteY1" fmla="*/ 162996 h 1248847"/>
              <a:gd name="connsiteX0" fmla="*/ 0 w 2843213"/>
              <a:gd name="connsiteY0" fmla="*/ 2079362 h 2079362"/>
              <a:gd name="connsiteX1" fmla="*/ 2843213 w 2843213"/>
              <a:gd name="connsiteY1" fmla="*/ 50536 h 2079362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771775"/>
              <a:gd name="connsiteY0" fmla="*/ 2171701 h 2171701"/>
              <a:gd name="connsiteX1" fmla="*/ 2771775 w 2771775"/>
              <a:gd name="connsiteY1" fmla="*/ 0 h 2171701"/>
              <a:gd name="connsiteX0" fmla="*/ 0 w 2686050"/>
              <a:gd name="connsiteY0" fmla="*/ 2314576 h 2314576"/>
              <a:gd name="connsiteX1" fmla="*/ 2686050 w 2686050"/>
              <a:gd name="connsiteY1" fmla="*/ 0 h 2314576"/>
              <a:gd name="connsiteX0" fmla="*/ 0 w 2686050"/>
              <a:gd name="connsiteY0" fmla="*/ 2314576 h 2314576"/>
              <a:gd name="connsiteX1" fmla="*/ 2686050 w 2686050"/>
              <a:gd name="connsiteY1" fmla="*/ 0 h 231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6050" h="2314576">
                <a:moveTo>
                  <a:pt x="0" y="2314576"/>
                </a:moveTo>
                <a:cubicBezTo>
                  <a:pt x="395288" y="357187"/>
                  <a:pt x="1476374" y="42862"/>
                  <a:pt x="268605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992684" y="4046233"/>
                <a:ext cx="1750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: standard train track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684" y="4046233"/>
                <a:ext cx="175055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5226" t="-5882" r="-662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6387493" y="2281911"/>
            <a:ext cx="175379" cy="174821"/>
          </a:xfrm>
          <a:prstGeom prst="ellipse">
            <a:avLst/>
          </a:prstGeom>
          <a:solidFill>
            <a:srgbClr val="ED28D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7" name="Freeform 16"/>
          <p:cNvSpPr/>
          <p:nvPr/>
        </p:nvSpPr>
        <p:spPr>
          <a:xfrm>
            <a:off x="6781821" y="2095482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6472078" y="588759"/>
            <a:ext cx="253760" cy="1794282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6524464" y="2057112"/>
            <a:ext cx="1935788" cy="306880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253302" y="1663485"/>
            <a:ext cx="175379" cy="174821"/>
          </a:xfrm>
          <a:prstGeom prst="ellipse">
            <a:avLst/>
          </a:prstGeom>
          <a:solidFill>
            <a:srgbClr val="7030A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21" name="Freeform 20"/>
          <p:cNvSpPr/>
          <p:nvPr/>
        </p:nvSpPr>
        <p:spPr>
          <a:xfrm>
            <a:off x="7324566" y="884034"/>
            <a:ext cx="164441" cy="865595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4586852 w 4881726"/>
              <a:gd name="connsiteY0" fmla="*/ 2236258 h 2236258"/>
              <a:gd name="connsiteX1" fmla="*/ 0 w 4881726"/>
              <a:gd name="connsiteY1" fmla="*/ 0 h 2236258"/>
              <a:gd name="connsiteX0" fmla="*/ 0 w 1791173"/>
              <a:gd name="connsiteY0" fmla="*/ 1919436 h 1919436"/>
              <a:gd name="connsiteX1" fmla="*/ 168500 w 1791173"/>
              <a:gd name="connsiteY1" fmla="*/ 0 h 1919436"/>
              <a:gd name="connsiteX0" fmla="*/ 0 w 1303129"/>
              <a:gd name="connsiteY0" fmla="*/ 1919436 h 1919436"/>
              <a:gd name="connsiteX1" fmla="*/ 168500 w 1303129"/>
              <a:gd name="connsiteY1" fmla="*/ 0 h 1919436"/>
              <a:gd name="connsiteX0" fmla="*/ 0 w 1303129"/>
              <a:gd name="connsiteY0" fmla="*/ 1919436 h 1919436"/>
              <a:gd name="connsiteX1" fmla="*/ 168500 w 1303129"/>
              <a:gd name="connsiteY1" fmla="*/ 0 h 191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3129" h="1919436">
                <a:moveTo>
                  <a:pt x="0" y="1919436"/>
                </a:moveTo>
                <a:cubicBezTo>
                  <a:pt x="1211037" y="1236161"/>
                  <a:pt x="2119877" y="1059772"/>
                  <a:pt x="168500" y="0"/>
                </a:cubicBezTo>
              </a:path>
            </a:pathLst>
          </a:custGeom>
          <a:noFill/>
          <a:ln w="25400">
            <a:solidFill>
              <a:srgbClr val="7030A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348377" y="1638601"/>
            <a:ext cx="864225" cy="120552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9565980"/>
              <a:gd name="connsiteY0" fmla="*/ 131621 h 1000216"/>
              <a:gd name="connsiteX1" fmla="*/ 9565980 w 9565980"/>
              <a:gd name="connsiteY1" fmla="*/ 1000216 h 1000216"/>
              <a:gd name="connsiteX0" fmla="*/ 0 w 6848635"/>
              <a:gd name="connsiteY0" fmla="*/ 384872 h 384871"/>
              <a:gd name="connsiteX1" fmla="*/ 6848635 w 6848635"/>
              <a:gd name="connsiteY1" fmla="*/ 239638 h 384871"/>
              <a:gd name="connsiteX0" fmla="*/ 0 w 6848635"/>
              <a:gd name="connsiteY0" fmla="*/ 347432 h 347431"/>
              <a:gd name="connsiteX1" fmla="*/ 6848635 w 6848635"/>
              <a:gd name="connsiteY1" fmla="*/ 202198 h 347431"/>
              <a:gd name="connsiteX0" fmla="*/ 0 w 6848635"/>
              <a:gd name="connsiteY0" fmla="*/ 323599 h 323598"/>
              <a:gd name="connsiteX1" fmla="*/ 6848635 w 6848635"/>
              <a:gd name="connsiteY1" fmla="*/ 178365 h 323598"/>
              <a:gd name="connsiteX0" fmla="*/ 0 w 6848635"/>
              <a:gd name="connsiteY0" fmla="*/ 267322 h 267321"/>
              <a:gd name="connsiteX1" fmla="*/ 6848635 w 6848635"/>
              <a:gd name="connsiteY1" fmla="*/ 122088 h 26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48635" h="267321">
                <a:moveTo>
                  <a:pt x="0" y="267322"/>
                </a:moveTo>
                <a:cubicBezTo>
                  <a:pt x="2682936" y="-67449"/>
                  <a:pt x="4950448" y="-53746"/>
                  <a:pt x="6848635" y="122088"/>
                </a:cubicBezTo>
              </a:path>
            </a:pathLst>
          </a:custGeom>
          <a:noFill/>
          <a:ln w="25400">
            <a:solidFill>
              <a:srgbClr val="7030A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6503319" y="2223941"/>
                <a:ext cx="6142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b/>
                      </m:sSub>
                    </m:oMath>
                  </m:oMathPara>
                </a14:m>
                <a:endParaRPr lang="en-US" sz="24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319" y="2223941"/>
                <a:ext cx="614207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6703751" y="1233176"/>
                <a:ext cx="10562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𝜏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lang="en-US" sz="2400" dirty="0" smtClean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751" y="1233176"/>
                <a:ext cx="105625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1734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5800169" y="4672588"/>
            <a:ext cx="175379" cy="174821"/>
          </a:xfrm>
          <a:prstGeom prst="ellipse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5615504" y="4782208"/>
            <a:ext cx="2176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c: starting curve</a:t>
            </a:r>
            <a:endParaRPr lang="en-US" sz="2400" dirty="0" smtClean="0">
              <a:solidFill>
                <a:srgbClr val="00B0F0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803180" y="4567807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991486" y="1787329"/>
            <a:ext cx="175379" cy="174821"/>
          </a:xfrm>
          <a:prstGeom prst="ellipse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8085599" y="1566668"/>
                <a:ext cx="1164871" cy="524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 smtClean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599" y="1566668"/>
                <a:ext cx="1164871" cy="5246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7950581" y="716518"/>
            <a:ext cx="97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</a:t>
            </a:r>
            <a:r>
              <a:rPr lang="en-US" smtClean="0">
                <a:solidFill>
                  <a:srgbClr val="FF0000"/>
                </a:solidFill>
              </a:rPr>
              <a:t>lope=0</a:t>
            </a:r>
            <a:r>
              <a:rPr lang="en-US" smtClean="0"/>
              <a:t> 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/>
              <p:cNvSpPr/>
              <p:nvPr/>
            </p:nvSpPr>
            <p:spPr>
              <a:xfrm>
                <a:off x="2893467" y="5363198"/>
                <a:ext cx="10502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slope=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467" y="5363198"/>
                <a:ext cx="1050288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523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Freeform 34"/>
          <p:cNvSpPr/>
          <p:nvPr/>
        </p:nvSpPr>
        <p:spPr>
          <a:xfrm>
            <a:off x="4857750" y="700088"/>
            <a:ext cx="3900488" cy="3171825"/>
          </a:xfrm>
          <a:custGeom>
            <a:avLst/>
            <a:gdLst>
              <a:gd name="connsiteX0" fmla="*/ 0 w 3900488"/>
              <a:gd name="connsiteY0" fmla="*/ 0 h 3171825"/>
              <a:gd name="connsiteX1" fmla="*/ 3900488 w 3900488"/>
              <a:gd name="connsiteY1" fmla="*/ 3171825 h 3171825"/>
              <a:gd name="connsiteX0" fmla="*/ 0 w 3900488"/>
              <a:gd name="connsiteY0" fmla="*/ 0 h 3171825"/>
              <a:gd name="connsiteX1" fmla="*/ 3900488 w 3900488"/>
              <a:gd name="connsiteY1" fmla="*/ 3171825 h 3171825"/>
              <a:gd name="connsiteX0" fmla="*/ 0 w 3900488"/>
              <a:gd name="connsiteY0" fmla="*/ 0 h 3171825"/>
              <a:gd name="connsiteX1" fmla="*/ 3900488 w 3900488"/>
              <a:gd name="connsiteY1" fmla="*/ 3171825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00488" h="3171825">
                <a:moveTo>
                  <a:pt x="0" y="0"/>
                </a:moveTo>
                <a:cubicBezTo>
                  <a:pt x="1185863" y="1485900"/>
                  <a:pt x="2314575" y="2286000"/>
                  <a:pt x="3900488" y="3171825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946718" y="583345"/>
            <a:ext cx="971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slope=1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>
            <a:off x="6238875" y="538163"/>
            <a:ext cx="2357438" cy="1943100"/>
          </a:xfrm>
          <a:custGeom>
            <a:avLst/>
            <a:gdLst>
              <a:gd name="connsiteX0" fmla="*/ 0 w 3900488"/>
              <a:gd name="connsiteY0" fmla="*/ 0 h 3171825"/>
              <a:gd name="connsiteX1" fmla="*/ 3900488 w 3900488"/>
              <a:gd name="connsiteY1" fmla="*/ 3171825 h 3171825"/>
              <a:gd name="connsiteX0" fmla="*/ 0 w 3900488"/>
              <a:gd name="connsiteY0" fmla="*/ 0 h 3171825"/>
              <a:gd name="connsiteX1" fmla="*/ 3900488 w 3900488"/>
              <a:gd name="connsiteY1" fmla="*/ 3171825 h 3171825"/>
              <a:gd name="connsiteX0" fmla="*/ 0 w 3900488"/>
              <a:gd name="connsiteY0" fmla="*/ 0 h 3171825"/>
              <a:gd name="connsiteX1" fmla="*/ 3900488 w 3900488"/>
              <a:gd name="connsiteY1" fmla="*/ 3171825 h 3171825"/>
              <a:gd name="connsiteX0" fmla="*/ 0 w 2671763"/>
              <a:gd name="connsiteY0" fmla="*/ 0 h 3486150"/>
              <a:gd name="connsiteX1" fmla="*/ 2671763 w 2671763"/>
              <a:gd name="connsiteY1" fmla="*/ 3486150 h 3486150"/>
              <a:gd name="connsiteX0" fmla="*/ 0 w 2357438"/>
              <a:gd name="connsiteY0" fmla="*/ 0 h 1943100"/>
              <a:gd name="connsiteX1" fmla="*/ 2357438 w 2357438"/>
              <a:gd name="connsiteY1" fmla="*/ 1943100 h 1943100"/>
              <a:gd name="connsiteX0" fmla="*/ 0 w 2357438"/>
              <a:gd name="connsiteY0" fmla="*/ 0 h 1943100"/>
              <a:gd name="connsiteX1" fmla="*/ 2357438 w 2357438"/>
              <a:gd name="connsiteY1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57438" h="1943100">
                <a:moveTo>
                  <a:pt x="0" y="0"/>
                </a:moveTo>
                <a:cubicBezTo>
                  <a:pt x="1185863" y="1485900"/>
                  <a:pt x="800100" y="1014413"/>
                  <a:pt x="2357438" y="1943100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5727260" y="119112"/>
                <a:ext cx="120077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slope=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endParaRPr lang="en-US" dirty="0"/>
              </a:p>
              <a:p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260" y="119112"/>
                <a:ext cx="1200778" cy="646331"/>
              </a:xfrm>
              <a:prstGeom prst="rect">
                <a:avLst/>
              </a:prstGeom>
              <a:blipFill rotWithShape="0">
                <a:blip r:embed="rId10"/>
                <a:stretch>
                  <a:fillRect l="-4592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0002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18"/>
    </mc:Choice>
    <mc:Fallback>
      <p:transition spd="slow" advTm="49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5" grpId="0" animBg="1"/>
      <p:bldP spid="36" grpId="0"/>
      <p:bldP spid="37" grpId="0" animBg="1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648182"/>
                <a:ext cx="7886700" cy="552878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solidFill>
                      <a:schemeClr val="accent1"/>
                    </a:solidFill>
                  </a:rPr>
                  <a:t>Fact 1 (obvious):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𝑠𝑙𝑜𝑝𝑒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𝑠𝑙𝑜𝑝𝑒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648182"/>
                <a:ext cx="7886700" cy="5528781"/>
              </a:xfrm>
              <a:blipFill rotWithShape="0">
                <a:blip r:embed="rId2"/>
                <a:stretch>
                  <a:fillRect l="-1546" t="-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572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5"/>
    </mc:Choice>
    <mc:Fallback>
      <p:transition spd="slow" advTm="5775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648182"/>
                <a:ext cx="7886700" cy="552878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solidFill>
                      <a:schemeClr val="accent1"/>
                    </a:solidFill>
                  </a:rPr>
                  <a:t>Fact 1 (obvious):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𝑠𝑙𝑜𝑝𝑒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𝑠𝑙𝑜𝑝𝑒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solidFill>
                      <a:schemeClr val="accent1"/>
                    </a:solidFill>
                  </a:rPr>
                  <a:t>Fact 2 (MSY</a:t>
                </a:r>
                <a:r>
                  <a:rPr lang="en-US" dirty="0">
                    <a:solidFill>
                      <a:schemeClr val="accent1"/>
                    </a:solidFill>
                  </a:rPr>
                  <a:t>): </a:t>
                </a:r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𝜏</m:t>
                    </m:r>
                  </m:oMath>
                </a14:m>
                <a:r>
                  <a:rPr lang="en-US" dirty="0" smtClean="0"/>
                  <a:t> carries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F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u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𝑠𝑙𝑜𝑝𝑒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≪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𝑠𝑙𝑜𝑝𝑒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then the curve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/>
                  <a:t> is carried on (a diagonal extension of)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648182"/>
                <a:ext cx="7886700" cy="5528781"/>
              </a:xfrm>
              <a:blipFill rotWithShape="0">
                <a:blip r:embed="rId2"/>
                <a:stretch>
                  <a:fillRect l="-1546" t="-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04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96"/>
    </mc:Choice>
    <mc:Fallback>
      <p:transition spd="slow" advTm="26096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648182"/>
                <a:ext cx="7886700" cy="552878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solidFill>
                      <a:schemeClr val="accent1"/>
                    </a:solidFill>
                  </a:rPr>
                  <a:t>Fact 1 (obvious):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𝑠𝑙𝑜𝑝𝑒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𝑐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𝑠𝑙𝑜𝑝𝑒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𝑐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solidFill>
                      <a:schemeClr val="accent1"/>
                    </a:solidFill>
                  </a:rPr>
                  <a:t>Fact 2 </a:t>
                </a:r>
                <a:r>
                  <a:rPr lang="en-US" dirty="0">
                    <a:solidFill>
                      <a:schemeClr val="accent1"/>
                    </a:solidFill>
                  </a:rPr>
                  <a:t>(MSY</a:t>
                </a:r>
                <a:r>
                  <a:rPr lang="en-US" dirty="0">
                    <a:solidFill>
                      <a:schemeClr val="accent1"/>
                    </a:solidFill>
                  </a:rPr>
                  <a:t>): </a:t>
                </a:r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𝜏</m:t>
                    </m:r>
                  </m:oMath>
                </a14:m>
                <a:r>
                  <a:rPr lang="en-US" dirty="0" smtClean="0"/>
                  <a:t> carries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F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u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𝑠𝑙𝑜𝑝𝑒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≪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𝑠𝑙𝑜𝑝𝑒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then the curve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/>
                  <a:t> is carried on (a diagonal extension of)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648182"/>
                <a:ext cx="7886700" cy="5528781"/>
              </a:xfrm>
              <a:blipFill rotWithShape="0">
                <a:blip r:embed="rId2"/>
                <a:stretch>
                  <a:fillRect l="-1546" t="-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3409821" y="2743200"/>
            <a:ext cx="3743334" cy="3684185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5" name="Oval 4"/>
          <p:cNvSpPr/>
          <p:nvPr/>
        </p:nvSpPr>
        <p:spPr>
          <a:xfrm>
            <a:off x="6586545" y="3259738"/>
            <a:ext cx="114018" cy="109416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6" name="Oval 5"/>
          <p:cNvSpPr/>
          <p:nvPr/>
        </p:nvSpPr>
        <p:spPr>
          <a:xfrm>
            <a:off x="3741113" y="5662214"/>
            <a:ext cx="114018" cy="109416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654754" y="2932267"/>
                <a:ext cx="448167" cy="327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754" y="2932267"/>
                <a:ext cx="448167" cy="327471"/>
              </a:xfrm>
              <a:prstGeom prst="rect">
                <a:avLst/>
              </a:prstGeom>
              <a:blipFill rotWithShape="0">
                <a:blip r:embed="rId3"/>
                <a:stretch>
                  <a:fillRect r="-821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/>
          <p:cNvSpPr/>
          <p:nvPr/>
        </p:nvSpPr>
        <p:spPr>
          <a:xfrm>
            <a:off x="3790656" y="3306558"/>
            <a:ext cx="2851623" cy="2414393"/>
          </a:xfrm>
          <a:custGeom>
            <a:avLst/>
            <a:gdLst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6263" h="3857625">
                <a:moveTo>
                  <a:pt x="0" y="3857625"/>
                </a:moveTo>
                <a:cubicBezTo>
                  <a:pt x="1176338" y="2214563"/>
                  <a:pt x="2809875" y="857250"/>
                  <a:pt x="438626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96336" y="5283659"/>
            <a:ext cx="114018" cy="109416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2" name="Freeform 11"/>
          <p:cNvSpPr/>
          <p:nvPr/>
        </p:nvSpPr>
        <p:spPr>
          <a:xfrm>
            <a:off x="4171492" y="3127714"/>
            <a:ext cx="1068197" cy="2172954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3062" h="3471863">
                <a:moveTo>
                  <a:pt x="1643062" y="3471863"/>
                </a:moveTo>
                <a:cubicBezTo>
                  <a:pt x="1495425" y="1743075"/>
                  <a:pt x="819149" y="74295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230401" y="5327495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245882" y="3902704"/>
            <a:ext cx="1746270" cy="1448637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4283 w 2879634"/>
              <a:gd name="connsiteY0" fmla="*/ 1157288 h 1157288"/>
              <a:gd name="connsiteX1" fmla="*/ 2761771 w 2879634"/>
              <a:gd name="connsiteY1" fmla="*/ 0 h 1157288"/>
              <a:gd name="connsiteX0" fmla="*/ 8319 w 2765807"/>
              <a:gd name="connsiteY0" fmla="*/ 1366255 h 1366255"/>
              <a:gd name="connsiteX1" fmla="*/ 2765807 w 2765807"/>
              <a:gd name="connsiteY1" fmla="*/ 208967 h 1366255"/>
              <a:gd name="connsiteX0" fmla="*/ 7758 w 2908121"/>
              <a:gd name="connsiteY0" fmla="*/ 1318794 h 1318794"/>
              <a:gd name="connsiteX1" fmla="*/ 2908121 w 2908121"/>
              <a:gd name="connsiteY1" fmla="*/ 232943 h 1318794"/>
              <a:gd name="connsiteX0" fmla="*/ 0 w 2900363"/>
              <a:gd name="connsiteY0" fmla="*/ 1248847 h 1248847"/>
              <a:gd name="connsiteX1" fmla="*/ 2900363 w 2900363"/>
              <a:gd name="connsiteY1" fmla="*/ 162996 h 1248847"/>
              <a:gd name="connsiteX0" fmla="*/ 0 w 2843213"/>
              <a:gd name="connsiteY0" fmla="*/ 2079362 h 2079362"/>
              <a:gd name="connsiteX1" fmla="*/ 2843213 w 2843213"/>
              <a:gd name="connsiteY1" fmla="*/ 50536 h 2079362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771775"/>
              <a:gd name="connsiteY0" fmla="*/ 2171701 h 2171701"/>
              <a:gd name="connsiteX1" fmla="*/ 2771775 w 2771775"/>
              <a:gd name="connsiteY1" fmla="*/ 0 h 2171701"/>
              <a:gd name="connsiteX0" fmla="*/ 0 w 2686050"/>
              <a:gd name="connsiteY0" fmla="*/ 2314576 h 2314576"/>
              <a:gd name="connsiteX1" fmla="*/ 2686050 w 2686050"/>
              <a:gd name="connsiteY1" fmla="*/ 0 h 2314576"/>
              <a:gd name="connsiteX0" fmla="*/ 0 w 2686050"/>
              <a:gd name="connsiteY0" fmla="*/ 2314576 h 2314576"/>
              <a:gd name="connsiteX1" fmla="*/ 2686050 w 2686050"/>
              <a:gd name="connsiteY1" fmla="*/ 0 h 231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6050" h="2314576">
                <a:moveTo>
                  <a:pt x="0" y="2314576"/>
                </a:moveTo>
                <a:cubicBezTo>
                  <a:pt x="395288" y="357187"/>
                  <a:pt x="1476374" y="42862"/>
                  <a:pt x="268605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980938" y="4980054"/>
                <a:ext cx="1138079" cy="288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b/>
                      </m:sSub>
                    </m:oMath>
                  </m:oMathPara>
                </a14:m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938" y="4980054"/>
                <a:ext cx="1138079" cy="288945"/>
              </a:xfrm>
              <a:prstGeom prst="rect">
                <a:avLst/>
              </a:prstGeom>
              <a:blipFill rotWithShape="0">
                <a:blip r:embed="rId4"/>
                <a:stretch>
                  <a:fillRect b="-44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 16"/>
          <p:cNvSpPr/>
          <p:nvPr/>
        </p:nvSpPr>
        <p:spPr>
          <a:xfrm>
            <a:off x="5849650" y="3759618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5213410" y="5306986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3271077" y="5553186"/>
                <a:ext cx="425991" cy="327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077" y="5553186"/>
                <a:ext cx="425991" cy="327471"/>
              </a:xfrm>
              <a:prstGeom prst="rect">
                <a:avLst/>
              </a:prstGeom>
              <a:blipFill rotWithShape="0">
                <a:blip r:embed="rId5"/>
                <a:stretch>
                  <a:fillRect r="-434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31"/>
          <p:cNvSpPr/>
          <p:nvPr/>
        </p:nvSpPr>
        <p:spPr>
          <a:xfrm>
            <a:off x="3629653" y="3835978"/>
            <a:ext cx="2845038" cy="2199980"/>
          </a:xfrm>
          <a:custGeom>
            <a:avLst/>
            <a:gdLst>
              <a:gd name="connsiteX0" fmla="*/ 0 w 3900488"/>
              <a:gd name="connsiteY0" fmla="*/ 0 h 3171825"/>
              <a:gd name="connsiteX1" fmla="*/ 3900488 w 3900488"/>
              <a:gd name="connsiteY1" fmla="*/ 3171825 h 3171825"/>
              <a:gd name="connsiteX0" fmla="*/ 0 w 3900488"/>
              <a:gd name="connsiteY0" fmla="*/ 0 h 3171825"/>
              <a:gd name="connsiteX1" fmla="*/ 3900488 w 3900488"/>
              <a:gd name="connsiteY1" fmla="*/ 3171825 h 3171825"/>
              <a:gd name="connsiteX0" fmla="*/ 0 w 3900488"/>
              <a:gd name="connsiteY0" fmla="*/ 0 h 3171825"/>
              <a:gd name="connsiteX1" fmla="*/ 3900488 w 3900488"/>
              <a:gd name="connsiteY1" fmla="*/ 3171825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00488" h="3171825">
                <a:moveTo>
                  <a:pt x="0" y="0"/>
                </a:moveTo>
                <a:cubicBezTo>
                  <a:pt x="1185863" y="1485900"/>
                  <a:pt x="2314575" y="2286000"/>
                  <a:pt x="3900488" y="3171825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47037" y="4511444"/>
            <a:ext cx="631754" cy="231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slope=1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4" name="Freeform 33"/>
          <p:cNvSpPr/>
          <p:nvPr/>
        </p:nvSpPr>
        <p:spPr>
          <a:xfrm>
            <a:off x="6056998" y="2919322"/>
            <a:ext cx="939481" cy="916656"/>
          </a:xfrm>
          <a:custGeom>
            <a:avLst/>
            <a:gdLst>
              <a:gd name="connsiteX0" fmla="*/ 0 w 3900488"/>
              <a:gd name="connsiteY0" fmla="*/ 0 h 3171825"/>
              <a:gd name="connsiteX1" fmla="*/ 3900488 w 3900488"/>
              <a:gd name="connsiteY1" fmla="*/ 3171825 h 3171825"/>
              <a:gd name="connsiteX0" fmla="*/ 0 w 3900488"/>
              <a:gd name="connsiteY0" fmla="*/ 0 h 3171825"/>
              <a:gd name="connsiteX1" fmla="*/ 3900488 w 3900488"/>
              <a:gd name="connsiteY1" fmla="*/ 3171825 h 3171825"/>
              <a:gd name="connsiteX0" fmla="*/ 0 w 3900488"/>
              <a:gd name="connsiteY0" fmla="*/ 0 h 3171825"/>
              <a:gd name="connsiteX1" fmla="*/ 3900488 w 3900488"/>
              <a:gd name="connsiteY1" fmla="*/ 3171825 h 3171825"/>
              <a:gd name="connsiteX0" fmla="*/ 0 w 2671763"/>
              <a:gd name="connsiteY0" fmla="*/ 0 h 3486150"/>
              <a:gd name="connsiteX1" fmla="*/ 2671763 w 2671763"/>
              <a:gd name="connsiteY1" fmla="*/ 3486150 h 3486150"/>
              <a:gd name="connsiteX0" fmla="*/ 0 w 2357438"/>
              <a:gd name="connsiteY0" fmla="*/ 0 h 1943100"/>
              <a:gd name="connsiteX1" fmla="*/ 2357438 w 2357438"/>
              <a:gd name="connsiteY1" fmla="*/ 1943100 h 1943100"/>
              <a:gd name="connsiteX0" fmla="*/ 0 w 2357438"/>
              <a:gd name="connsiteY0" fmla="*/ 0 h 1943100"/>
              <a:gd name="connsiteX1" fmla="*/ 2357438 w 2357438"/>
              <a:gd name="connsiteY1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57438" h="1943100">
                <a:moveTo>
                  <a:pt x="0" y="0"/>
                </a:moveTo>
                <a:cubicBezTo>
                  <a:pt x="1185863" y="1485900"/>
                  <a:pt x="800100" y="1014413"/>
                  <a:pt x="2357438" y="1943100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6929324" y="3519735"/>
                <a:ext cx="985502" cy="238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slope=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𝑂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324" y="3519735"/>
                <a:ext cx="985502" cy="238340"/>
              </a:xfrm>
              <a:prstGeom prst="rect">
                <a:avLst/>
              </a:prstGeom>
              <a:blipFill rotWithShape="0">
                <a:blip r:embed="rId6"/>
                <a:stretch>
                  <a:fillRect l="-5590" t="-7692" r="-45963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/>
          <p:nvPr/>
        </p:nvCxnSpPr>
        <p:spPr>
          <a:xfrm flipH="1" flipV="1">
            <a:off x="6325002" y="3304782"/>
            <a:ext cx="391336" cy="31624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6283712" y="3236373"/>
            <a:ext cx="602047" cy="48974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6220119" y="3151236"/>
            <a:ext cx="709205" cy="57488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6156526" y="3066099"/>
            <a:ext cx="709205" cy="57488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6092933" y="2980962"/>
            <a:ext cx="709205" cy="57488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6029340" y="2895825"/>
            <a:ext cx="709205" cy="57488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6200092" y="2996174"/>
            <a:ext cx="564686" cy="45051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844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77"/>
    </mc:Choice>
    <mc:Fallback>
      <p:transition spd="slow" advTm="24777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648182"/>
                <a:ext cx="7886700" cy="5528781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solidFill>
                      <a:schemeClr val="accent1"/>
                    </a:solidFill>
                  </a:rPr>
                  <a:t>Fact 3 (MSY): </a:t>
                </a:r>
                <a:r>
                  <a:rPr lang="en-US" dirty="0" smtClean="0"/>
                  <a:t>For any splitting sequence starting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carrying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en-US" dirty="0" smtClean="0"/>
                  <a:t>, the slope can only decrease once the train tracks are invariant under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 smtClean="0"/>
                  <a:t>.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648182"/>
                <a:ext cx="7886700" cy="5528781"/>
              </a:xfrm>
              <a:blipFill rotWithShape="0">
                <a:blip r:embed="rId3"/>
                <a:stretch>
                  <a:fillRect l="-1546" t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2727069" y="2492778"/>
            <a:ext cx="3743333" cy="3684185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6" name="Oval 5"/>
          <p:cNvSpPr/>
          <p:nvPr/>
        </p:nvSpPr>
        <p:spPr>
          <a:xfrm>
            <a:off x="5903792" y="3009316"/>
            <a:ext cx="114018" cy="109416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7" name="Oval 6"/>
          <p:cNvSpPr/>
          <p:nvPr/>
        </p:nvSpPr>
        <p:spPr>
          <a:xfrm>
            <a:off x="3058361" y="5411792"/>
            <a:ext cx="114018" cy="109416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972002" y="2681845"/>
                <a:ext cx="448167" cy="327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002" y="2681845"/>
                <a:ext cx="448167" cy="327471"/>
              </a:xfrm>
              <a:prstGeom prst="rect">
                <a:avLst/>
              </a:prstGeom>
              <a:blipFill rotWithShape="0">
                <a:blip r:embed="rId4"/>
                <a:stretch>
                  <a:fillRect r="-821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>
            <a:off x="3107904" y="3056136"/>
            <a:ext cx="2851622" cy="2414393"/>
          </a:xfrm>
          <a:custGeom>
            <a:avLst/>
            <a:gdLst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6263" h="3857625">
                <a:moveTo>
                  <a:pt x="0" y="3857625"/>
                </a:moveTo>
                <a:cubicBezTo>
                  <a:pt x="1176338" y="2214563"/>
                  <a:pt x="2809875" y="857250"/>
                  <a:pt x="438626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13584" y="5033237"/>
            <a:ext cx="114018" cy="109416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1" name="Freeform 10"/>
          <p:cNvSpPr/>
          <p:nvPr/>
        </p:nvSpPr>
        <p:spPr>
          <a:xfrm>
            <a:off x="3488740" y="2877292"/>
            <a:ext cx="1068197" cy="2172954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3062" h="3471863">
                <a:moveTo>
                  <a:pt x="1643062" y="3471863"/>
                </a:moveTo>
                <a:cubicBezTo>
                  <a:pt x="1495425" y="1743075"/>
                  <a:pt x="819149" y="74295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547648" y="5077073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563129" y="3652282"/>
            <a:ext cx="1746270" cy="1448637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4283 w 2879634"/>
              <a:gd name="connsiteY0" fmla="*/ 1157288 h 1157288"/>
              <a:gd name="connsiteX1" fmla="*/ 2761771 w 2879634"/>
              <a:gd name="connsiteY1" fmla="*/ 0 h 1157288"/>
              <a:gd name="connsiteX0" fmla="*/ 8319 w 2765807"/>
              <a:gd name="connsiteY0" fmla="*/ 1366255 h 1366255"/>
              <a:gd name="connsiteX1" fmla="*/ 2765807 w 2765807"/>
              <a:gd name="connsiteY1" fmla="*/ 208967 h 1366255"/>
              <a:gd name="connsiteX0" fmla="*/ 7758 w 2908121"/>
              <a:gd name="connsiteY0" fmla="*/ 1318794 h 1318794"/>
              <a:gd name="connsiteX1" fmla="*/ 2908121 w 2908121"/>
              <a:gd name="connsiteY1" fmla="*/ 232943 h 1318794"/>
              <a:gd name="connsiteX0" fmla="*/ 0 w 2900363"/>
              <a:gd name="connsiteY0" fmla="*/ 1248847 h 1248847"/>
              <a:gd name="connsiteX1" fmla="*/ 2900363 w 2900363"/>
              <a:gd name="connsiteY1" fmla="*/ 162996 h 1248847"/>
              <a:gd name="connsiteX0" fmla="*/ 0 w 2843213"/>
              <a:gd name="connsiteY0" fmla="*/ 2079362 h 2079362"/>
              <a:gd name="connsiteX1" fmla="*/ 2843213 w 2843213"/>
              <a:gd name="connsiteY1" fmla="*/ 50536 h 2079362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771775"/>
              <a:gd name="connsiteY0" fmla="*/ 2171701 h 2171701"/>
              <a:gd name="connsiteX1" fmla="*/ 2771775 w 2771775"/>
              <a:gd name="connsiteY1" fmla="*/ 0 h 2171701"/>
              <a:gd name="connsiteX0" fmla="*/ 0 w 2686050"/>
              <a:gd name="connsiteY0" fmla="*/ 2314576 h 2314576"/>
              <a:gd name="connsiteX1" fmla="*/ 2686050 w 2686050"/>
              <a:gd name="connsiteY1" fmla="*/ 0 h 2314576"/>
              <a:gd name="connsiteX0" fmla="*/ 0 w 2686050"/>
              <a:gd name="connsiteY0" fmla="*/ 2314576 h 2314576"/>
              <a:gd name="connsiteX1" fmla="*/ 2686050 w 2686050"/>
              <a:gd name="connsiteY1" fmla="*/ 0 h 231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6050" h="2314576">
                <a:moveTo>
                  <a:pt x="0" y="2314576"/>
                </a:moveTo>
                <a:cubicBezTo>
                  <a:pt x="395288" y="357187"/>
                  <a:pt x="1476374" y="42862"/>
                  <a:pt x="268605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298185" y="4729632"/>
                <a:ext cx="11380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185" y="4729632"/>
                <a:ext cx="113807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 14"/>
          <p:cNvSpPr/>
          <p:nvPr/>
        </p:nvSpPr>
        <p:spPr>
          <a:xfrm>
            <a:off x="5166898" y="3509196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530658" y="5056564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2588325" y="5302764"/>
                <a:ext cx="425991" cy="327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325" y="5302764"/>
                <a:ext cx="425991" cy="327471"/>
              </a:xfrm>
              <a:prstGeom prst="rect">
                <a:avLst/>
              </a:prstGeom>
              <a:blipFill rotWithShape="0">
                <a:blip r:embed="rId6"/>
                <a:stretch>
                  <a:fillRect r="-434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 17"/>
          <p:cNvSpPr/>
          <p:nvPr/>
        </p:nvSpPr>
        <p:spPr>
          <a:xfrm>
            <a:off x="2946901" y="3585556"/>
            <a:ext cx="2845038" cy="2199980"/>
          </a:xfrm>
          <a:custGeom>
            <a:avLst/>
            <a:gdLst>
              <a:gd name="connsiteX0" fmla="*/ 0 w 3900488"/>
              <a:gd name="connsiteY0" fmla="*/ 0 h 3171825"/>
              <a:gd name="connsiteX1" fmla="*/ 3900488 w 3900488"/>
              <a:gd name="connsiteY1" fmla="*/ 3171825 h 3171825"/>
              <a:gd name="connsiteX0" fmla="*/ 0 w 3900488"/>
              <a:gd name="connsiteY0" fmla="*/ 0 h 3171825"/>
              <a:gd name="connsiteX1" fmla="*/ 3900488 w 3900488"/>
              <a:gd name="connsiteY1" fmla="*/ 3171825 h 3171825"/>
              <a:gd name="connsiteX0" fmla="*/ 0 w 3900488"/>
              <a:gd name="connsiteY0" fmla="*/ 0 h 3171825"/>
              <a:gd name="connsiteX1" fmla="*/ 3900488 w 3900488"/>
              <a:gd name="connsiteY1" fmla="*/ 3171825 h 317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00488" h="3171825">
                <a:moveTo>
                  <a:pt x="0" y="0"/>
                </a:moveTo>
                <a:cubicBezTo>
                  <a:pt x="1185863" y="1485900"/>
                  <a:pt x="2314575" y="2286000"/>
                  <a:pt x="3900488" y="3171825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764285" y="4261022"/>
            <a:ext cx="631754" cy="231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slope=1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0" name="Freeform 19"/>
          <p:cNvSpPr/>
          <p:nvPr/>
        </p:nvSpPr>
        <p:spPr>
          <a:xfrm>
            <a:off x="3930669" y="2626870"/>
            <a:ext cx="2539734" cy="1950355"/>
          </a:xfrm>
          <a:custGeom>
            <a:avLst/>
            <a:gdLst>
              <a:gd name="connsiteX0" fmla="*/ 0 w 3900488"/>
              <a:gd name="connsiteY0" fmla="*/ 0 h 3171825"/>
              <a:gd name="connsiteX1" fmla="*/ 3900488 w 3900488"/>
              <a:gd name="connsiteY1" fmla="*/ 3171825 h 3171825"/>
              <a:gd name="connsiteX0" fmla="*/ 0 w 3900488"/>
              <a:gd name="connsiteY0" fmla="*/ 0 h 3171825"/>
              <a:gd name="connsiteX1" fmla="*/ 3900488 w 3900488"/>
              <a:gd name="connsiteY1" fmla="*/ 3171825 h 3171825"/>
              <a:gd name="connsiteX0" fmla="*/ 0 w 3900488"/>
              <a:gd name="connsiteY0" fmla="*/ 0 h 3171825"/>
              <a:gd name="connsiteX1" fmla="*/ 3900488 w 3900488"/>
              <a:gd name="connsiteY1" fmla="*/ 3171825 h 3171825"/>
              <a:gd name="connsiteX0" fmla="*/ 0 w 2671763"/>
              <a:gd name="connsiteY0" fmla="*/ 0 h 3486150"/>
              <a:gd name="connsiteX1" fmla="*/ 2671763 w 2671763"/>
              <a:gd name="connsiteY1" fmla="*/ 3486150 h 3486150"/>
              <a:gd name="connsiteX0" fmla="*/ 0 w 2357438"/>
              <a:gd name="connsiteY0" fmla="*/ 0 h 1943100"/>
              <a:gd name="connsiteX1" fmla="*/ 2357438 w 2357438"/>
              <a:gd name="connsiteY1" fmla="*/ 1943100 h 1943100"/>
              <a:gd name="connsiteX0" fmla="*/ 0 w 2357438"/>
              <a:gd name="connsiteY0" fmla="*/ 0 h 1943100"/>
              <a:gd name="connsiteX1" fmla="*/ 2357438 w 2357438"/>
              <a:gd name="connsiteY1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57438" h="1943100">
                <a:moveTo>
                  <a:pt x="0" y="0"/>
                </a:moveTo>
                <a:cubicBezTo>
                  <a:pt x="1185863" y="1485900"/>
                  <a:pt x="800100" y="1014413"/>
                  <a:pt x="2357438" y="1943100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6434847" y="4357106"/>
                <a:ext cx="110158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u="sng" dirty="0" smtClean="0">
                    <a:solidFill>
                      <a:srgbClr val="FF0000"/>
                    </a:solidFill>
                  </a:rPr>
                  <a:t>Fact 3: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slope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≈1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847" y="4357106"/>
                <a:ext cx="1101584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5000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28"/>
          <p:cNvSpPr/>
          <p:nvPr/>
        </p:nvSpPr>
        <p:spPr>
          <a:xfrm>
            <a:off x="4556936" y="3056136"/>
            <a:ext cx="1415065" cy="2040930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053" h="3243263">
                <a:moveTo>
                  <a:pt x="8929" y="3243263"/>
                </a:moveTo>
                <a:cubicBezTo>
                  <a:pt x="-42268" y="3061097"/>
                  <a:pt x="123229" y="1426370"/>
                  <a:pt x="594716" y="1014414"/>
                </a:cubicBezTo>
                <a:cubicBezTo>
                  <a:pt x="1066203" y="602458"/>
                  <a:pt x="2152053" y="0"/>
                  <a:pt x="2152053" y="0"/>
                </a:cubicBezTo>
              </a:path>
            </a:pathLst>
          </a:custGeom>
          <a:noFill/>
          <a:ln w="50800">
            <a:solidFill>
              <a:schemeClr val="accent2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848618" y="3650049"/>
            <a:ext cx="115319" cy="110012"/>
          </a:xfrm>
          <a:prstGeom prst="ellipse">
            <a:avLst/>
          </a:prstGeom>
          <a:solidFill>
            <a:srgbClr val="ED28D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1" name="Freeform 30"/>
          <p:cNvSpPr/>
          <p:nvPr/>
        </p:nvSpPr>
        <p:spPr>
          <a:xfrm>
            <a:off x="4912869" y="2526098"/>
            <a:ext cx="166858" cy="1129111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936635" y="3534918"/>
            <a:ext cx="1272862" cy="193115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4578319" y="3259736"/>
                <a:ext cx="403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b/>
                      </m:sSub>
                    </m:oMath>
                  </m:oMathPara>
                </a14:m>
                <a:endParaRPr lang="en-US" sz="24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319" y="3259736"/>
                <a:ext cx="403867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5079727" y="4541772"/>
            <a:ext cx="1326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no change in slope here</a:t>
            </a: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5386676" y="2663373"/>
            <a:ext cx="939481" cy="916656"/>
          </a:xfrm>
          <a:custGeom>
            <a:avLst/>
            <a:gdLst>
              <a:gd name="connsiteX0" fmla="*/ 0 w 3900488"/>
              <a:gd name="connsiteY0" fmla="*/ 0 h 3171825"/>
              <a:gd name="connsiteX1" fmla="*/ 3900488 w 3900488"/>
              <a:gd name="connsiteY1" fmla="*/ 3171825 h 3171825"/>
              <a:gd name="connsiteX0" fmla="*/ 0 w 3900488"/>
              <a:gd name="connsiteY0" fmla="*/ 0 h 3171825"/>
              <a:gd name="connsiteX1" fmla="*/ 3900488 w 3900488"/>
              <a:gd name="connsiteY1" fmla="*/ 3171825 h 3171825"/>
              <a:gd name="connsiteX0" fmla="*/ 0 w 3900488"/>
              <a:gd name="connsiteY0" fmla="*/ 0 h 3171825"/>
              <a:gd name="connsiteX1" fmla="*/ 3900488 w 3900488"/>
              <a:gd name="connsiteY1" fmla="*/ 3171825 h 3171825"/>
              <a:gd name="connsiteX0" fmla="*/ 0 w 2671763"/>
              <a:gd name="connsiteY0" fmla="*/ 0 h 3486150"/>
              <a:gd name="connsiteX1" fmla="*/ 2671763 w 2671763"/>
              <a:gd name="connsiteY1" fmla="*/ 3486150 h 3486150"/>
              <a:gd name="connsiteX0" fmla="*/ 0 w 2357438"/>
              <a:gd name="connsiteY0" fmla="*/ 0 h 1943100"/>
              <a:gd name="connsiteX1" fmla="*/ 2357438 w 2357438"/>
              <a:gd name="connsiteY1" fmla="*/ 1943100 h 1943100"/>
              <a:gd name="connsiteX0" fmla="*/ 0 w 2357438"/>
              <a:gd name="connsiteY0" fmla="*/ 0 h 1943100"/>
              <a:gd name="connsiteX1" fmla="*/ 2357438 w 2357438"/>
              <a:gd name="connsiteY1" fmla="*/ 194310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57438" h="1943100">
                <a:moveTo>
                  <a:pt x="0" y="0"/>
                </a:moveTo>
                <a:cubicBezTo>
                  <a:pt x="1185863" y="1485900"/>
                  <a:pt x="800100" y="1014413"/>
                  <a:pt x="2357438" y="1943100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5156481" y="2033841"/>
                <a:ext cx="1515864" cy="657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u="sng" dirty="0" smtClean="0">
                    <a:solidFill>
                      <a:srgbClr val="FF0000"/>
                    </a:solidFill>
                  </a:rPr>
                  <a:t>Fact 2: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slope=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𝑂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81" y="2033841"/>
                <a:ext cx="1515864" cy="657809"/>
              </a:xfrm>
              <a:prstGeom prst="rect">
                <a:avLst/>
              </a:prstGeom>
              <a:blipFill rotWithShape="0">
                <a:blip r:embed="rId9"/>
                <a:stretch>
                  <a:fillRect l="-3614" t="-5556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 flipV="1">
            <a:off x="5654680" y="3048833"/>
            <a:ext cx="391336" cy="31624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5613390" y="2980424"/>
            <a:ext cx="602047" cy="48974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5549797" y="2895287"/>
            <a:ext cx="709205" cy="57488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5486204" y="2810150"/>
            <a:ext cx="709205" cy="57488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5422611" y="2725013"/>
            <a:ext cx="709205" cy="57488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5359018" y="2639876"/>
            <a:ext cx="709205" cy="57488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5529770" y="2740225"/>
            <a:ext cx="564686" cy="450518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4513584" y="5129088"/>
            <a:ext cx="123387" cy="122994"/>
          </a:xfrm>
          <a:prstGeom prst="ellipse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3960234" y="5256500"/>
            <a:ext cx="1531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c: starting curve</a:t>
            </a:r>
            <a:endParaRPr lang="en-US" dirty="0" smtClean="0">
              <a:solidFill>
                <a:srgbClr val="00B0F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6079006" y="3298643"/>
            <a:ext cx="123387" cy="122994"/>
          </a:xfrm>
          <a:prstGeom prst="ellipse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6347213" y="3055167"/>
                <a:ext cx="2528739" cy="657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u="sng" dirty="0" smtClean="0">
                    <a:solidFill>
                      <a:srgbClr val="00B050"/>
                    </a:solidFill>
                  </a:rPr>
                  <a:t>Fact 1:</a:t>
                </a: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s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lope(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𝑂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) &lt;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𝜆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𝑂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dirty="0" smtClean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213" y="3055167"/>
                <a:ext cx="2528739" cy="657809"/>
              </a:xfrm>
              <a:prstGeom prst="rect">
                <a:avLst/>
              </a:prstGeom>
              <a:blipFill rotWithShape="0">
                <a:blip r:embed="rId10"/>
                <a:stretch>
                  <a:fillRect l="-1928"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38518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888"/>
    </mc:Choice>
    <mc:Fallback>
      <p:transition spd="slow" advTm="108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  <p:bldP spid="29" grpId="0" animBg="1"/>
      <p:bldP spid="30" grpId="0" animBg="1"/>
      <p:bldP spid="31" grpId="0" animBg="1"/>
      <p:bldP spid="32" grpId="0" animBg="1"/>
      <p:bldP spid="33" grpId="0"/>
      <p:bldP spid="2" grpId="0"/>
      <p:bldP spid="36" grpId="0" animBg="1"/>
      <p:bldP spid="37" grpId="0"/>
      <p:bldP spid="45" grpId="0" animBg="1"/>
      <p:bldP spid="46" grpId="0"/>
      <p:bldP spid="47" grpId="0" animBg="1"/>
      <p:bldP spid="4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Lenstra-Lenstra-Lov</a:t>
            </a:r>
            <a:r>
              <a:rPr lang="en-US" dirty="0" err="1"/>
              <a:t>á</a:t>
            </a:r>
            <a:r>
              <a:rPr lang="en-US" dirty="0" err="1" smtClean="0"/>
              <a:t>sz’s</a:t>
            </a:r>
            <a:r>
              <a:rPr lang="en-US" dirty="0" smtClean="0"/>
              <a:t> </a:t>
            </a:r>
            <a:r>
              <a:rPr lang="en-US" dirty="0"/>
              <a:t>cubic time polynomial </a:t>
            </a:r>
            <a:r>
              <a:rPr lang="en-US" dirty="0" smtClean="0"/>
              <a:t>factorization does not cut it anymore.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Solution: </a:t>
            </a:r>
            <a:r>
              <a:rPr lang="en-US" dirty="0" smtClean="0"/>
              <a:t>van </a:t>
            </a:r>
            <a:r>
              <a:rPr lang="en-US" dirty="0" err="1" smtClean="0"/>
              <a:t>Hoeij-Novocin’s</a:t>
            </a:r>
            <a:r>
              <a:rPr lang="en-US" dirty="0" smtClean="0"/>
              <a:t> quadratic time improvement (‘12).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640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56"/>
    </mc:Choice>
    <mc:Fallback>
      <p:transition spd="slow" advTm="53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Trouble with more than 1-dimensional </a:t>
            </a:r>
            <a:r>
              <a:rPr lang="en-US" dirty="0" err="1" smtClean="0"/>
              <a:t>eigenspaces</a:t>
            </a:r>
            <a:r>
              <a:rPr lang="en-US" dirty="0" smtClean="0"/>
              <a:t>. E.g., it is possible that 1 is an eigenvalue with high multiplicity, but there is only one reducing curve.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</a:rPr>
              <a:t>Solution: </a:t>
            </a:r>
            <a:r>
              <a:rPr lang="en-US" dirty="0" smtClean="0"/>
              <a:t>Use train track </a:t>
            </a:r>
            <a:r>
              <a:rPr lang="en-US" dirty="0" err="1" smtClean="0"/>
              <a:t>splittings</a:t>
            </a:r>
            <a:r>
              <a:rPr lang="en-US" dirty="0" smtClean="0"/>
              <a:t> to identify the portion of the </a:t>
            </a:r>
            <a:r>
              <a:rPr lang="en-US" dirty="0" err="1" smtClean="0"/>
              <a:t>eigenspace</a:t>
            </a:r>
            <a:r>
              <a:rPr lang="en-US" dirty="0" smtClean="0"/>
              <a:t> that stays positive under </a:t>
            </a:r>
            <a:r>
              <a:rPr lang="en-US" dirty="0" err="1" smtClean="0"/>
              <a:t>splittings</a:t>
            </a:r>
            <a:r>
              <a:rPr lang="en-US" dirty="0" smtClean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7473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595"/>
    </mc:Choice>
    <mc:Fallback>
      <p:transition spd="slow" advTm="68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</a:t>
            </a:r>
            <a:r>
              <a:rPr lang="en-US" dirty="0" smtClean="0"/>
              <a:t>v2 (quadratic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757160" cy="4903788"/>
          </a:xfrm>
          <a:noFill/>
        </p:spPr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Check if finite order.</a:t>
            </a: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Compute </a:t>
            </a:r>
            <a:r>
              <a:rPr lang="en-US" dirty="0" err="1" smtClean="0">
                <a:solidFill>
                  <a:srgbClr val="00B050"/>
                </a:solidFill>
              </a:rPr>
              <a:t>f</a:t>
            </a:r>
            <a:r>
              <a:rPr lang="en-US" baseline="30000" dirty="0" err="1" smtClean="0">
                <a:solidFill>
                  <a:srgbClr val="00B050"/>
                </a:solidFill>
              </a:rPr>
              <a:t>Q</a:t>
            </a:r>
            <a:r>
              <a:rPr lang="en-US" dirty="0" smtClean="0">
                <a:solidFill>
                  <a:srgbClr val="00B050"/>
                </a:solidFill>
              </a:rPr>
              <a:t>(c) </a:t>
            </a:r>
            <a:r>
              <a:rPr lang="en-US" dirty="0" smtClean="0"/>
              <a:t>for some </a:t>
            </a:r>
            <a:r>
              <a:rPr lang="en-US" dirty="0" smtClean="0">
                <a:solidFill>
                  <a:schemeClr val="accent2"/>
                </a:solidFill>
              </a:rPr>
              <a:t>Q = </a:t>
            </a:r>
            <a:r>
              <a:rPr lang="en-US" dirty="0" smtClean="0">
                <a:solidFill>
                  <a:schemeClr val="accent2"/>
                </a:solidFill>
              </a:rPr>
              <a:t>O(1).</a:t>
            </a:r>
            <a:endParaRPr lang="en-US" dirty="0" smtClean="0">
              <a:solidFill>
                <a:schemeClr val="accent2"/>
              </a:solidFill>
            </a:endParaRP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Compute the acting matrix at </a:t>
            </a:r>
            <a:r>
              <a:rPr lang="en-US" dirty="0" err="1" smtClean="0">
                <a:solidFill>
                  <a:srgbClr val="00B050"/>
                </a:solidFill>
              </a:rPr>
              <a:t>f</a:t>
            </a:r>
            <a:r>
              <a:rPr lang="en-US" baseline="30000" dirty="0" err="1" smtClean="0">
                <a:solidFill>
                  <a:srgbClr val="00B050"/>
                </a:solidFill>
              </a:rPr>
              <a:t>Q</a:t>
            </a:r>
            <a:r>
              <a:rPr lang="en-US" dirty="0" smtClean="0">
                <a:solidFill>
                  <a:srgbClr val="00B050"/>
                </a:solidFill>
              </a:rPr>
              <a:t>(c).</a:t>
            </a:r>
            <a:endParaRPr lang="en-US" dirty="0">
              <a:solidFill>
                <a:srgbClr val="00B050"/>
              </a:solidFill>
            </a:endParaRP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/>
              <a:t>Compute eigenvalues and eigenvectors.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/>
              <a:t>Check if the </a:t>
            </a:r>
            <a:r>
              <a:rPr lang="en-US" dirty="0" err="1"/>
              <a:t>eigenvecors</a:t>
            </a:r>
            <a:r>
              <a:rPr lang="en-US" dirty="0"/>
              <a:t> correspond to reducing curves, filling or non-filling </a:t>
            </a:r>
            <a:r>
              <a:rPr lang="en-US" dirty="0" err="1"/>
              <a:t>pA</a:t>
            </a:r>
            <a:r>
              <a:rPr lang="en-US" dirty="0"/>
              <a:t> foliations.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47" y="2689500"/>
            <a:ext cx="2352106" cy="23664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09800" y="4938007"/>
            <a:ext cx="336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7951528" y="2782692"/>
            <a:ext cx="224852" cy="243018"/>
          </a:xfrm>
          <a:prstGeom prst="ellipse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7918732" y="2192756"/>
            <a:ext cx="867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B050"/>
                </a:solidFill>
              </a:rPr>
              <a:t>f</a:t>
            </a:r>
            <a:r>
              <a:rPr lang="en-US" sz="2800" baseline="30000" dirty="0" err="1" smtClean="0">
                <a:solidFill>
                  <a:srgbClr val="00B050"/>
                </a:solidFill>
              </a:rPr>
              <a:t>Q</a:t>
            </a:r>
            <a:r>
              <a:rPr lang="en-US" sz="2800" dirty="0" smtClean="0">
                <a:solidFill>
                  <a:srgbClr val="00B050"/>
                </a:solidFill>
              </a:rPr>
              <a:t>(c)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746529" y="4860349"/>
            <a:ext cx="211133" cy="21229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8" name="Circular Arrow 17"/>
          <p:cNvSpPr/>
          <p:nvPr/>
        </p:nvSpPr>
        <p:spPr>
          <a:xfrm rot="5400000" flipH="1">
            <a:off x="7044003" y="3031613"/>
            <a:ext cx="2362007" cy="175045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490472"/>
              <a:gd name="adj5" fmla="val 12500"/>
            </a:avLst>
          </a:prstGeom>
          <a:solidFill>
            <a:srgbClr val="00B0F0">
              <a:alpha val="56000"/>
            </a:srgb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209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99"/>
    </mc:Choice>
    <mc:Fallback>
      <p:transition spd="slow" advTm="19799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Theorem (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Margalit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-S-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Yurttaş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): </a:t>
            </a:r>
            <a:r>
              <a:rPr lang="en-US" dirty="0"/>
              <a:t>Q</a:t>
            </a:r>
            <a:r>
              <a:rPr lang="en-US" dirty="0" smtClean="0"/>
              <a:t>uadratic-time algorithm for the Nielsen-Thurston Classification Problem.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F79646"/>
                </a:solidFill>
              </a:rPr>
              <a:t>Bell-Webb (</a:t>
            </a:r>
            <a:r>
              <a:rPr lang="en-US" dirty="0" err="1" smtClean="0">
                <a:solidFill>
                  <a:srgbClr val="F79646"/>
                </a:solidFill>
              </a:rPr>
              <a:t>arXiv</a:t>
            </a:r>
            <a:r>
              <a:rPr lang="en-US" dirty="0" smtClean="0">
                <a:solidFill>
                  <a:srgbClr val="F79646"/>
                </a:solidFill>
              </a:rPr>
              <a:t> ‘16): </a:t>
            </a:r>
            <a:r>
              <a:rPr lang="en-US" dirty="0" smtClean="0"/>
              <a:t>Polynomial-time </a:t>
            </a:r>
            <a:r>
              <a:rPr lang="en-US" dirty="0"/>
              <a:t>algorithm to determine Nielsen-Thurston type and find: </a:t>
            </a:r>
            <a:r>
              <a:rPr lang="en-US" dirty="0" smtClean="0"/>
              <a:t>order, </a:t>
            </a:r>
            <a:r>
              <a:rPr lang="en-US" dirty="0"/>
              <a:t>reducing curves, and translation length in </a:t>
            </a:r>
            <a:r>
              <a:rPr lang="en-US" dirty="0" smtClean="0"/>
              <a:t>the curve complex.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8048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36"/>
    </mc:Choice>
    <mc:Fallback>
      <p:transition spd="slow" advTm="44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must be a better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94809" y="2629989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/>
              <a:t>😞</a:t>
            </a:r>
            <a:endParaRPr lang="en-US" sz="13800" dirty="0" smtClean="0"/>
          </a:p>
        </p:txBody>
      </p:sp>
    </p:spTree>
    <p:extLst>
      <p:ext uri="{BB962C8B-B14F-4D97-AF65-F5344CB8AC3E}">
        <p14:creationId xmlns:p14="http://schemas.microsoft.com/office/powerpoint/2010/main" val="86555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15"/>
    </mc:Choice>
    <mc:Fallback>
      <p:transition spd="slow" advTm="10915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must be a better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shouldn’t have </a:t>
            </a:r>
            <a:r>
              <a:rPr lang="en-US" dirty="0"/>
              <a:t>to rely on deep results from computational number theory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146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88"/>
    </mc:Choice>
    <mc:Fallback>
      <p:transition spd="slow" advTm="21288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must be a better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shouldn’t have </a:t>
            </a:r>
            <a:r>
              <a:rPr lang="en-US" dirty="0"/>
              <a:t>to rely on deep results from computational number theory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Dealing with the </a:t>
            </a:r>
            <a:r>
              <a:rPr lang="en-US" dirty="0" err="1" smtClean="0"/>
              <a:t>eigenspaces</a:t>
            </a:r>
            <a:r>
              <a:rPr lang="en-US" dirty="0" smtClean="0"/>
              <a:t> this way is quite technical and annoying.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28974" y="4560094"/>
            <a:ext cx="7886700" cy="3233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>
                <a:solidFill>
                  <a:schemeClr val="accent1"/>
                </a:solidFill>
              </a:rPr>
              <a:t>Realization:</a:t>
            </a:r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991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84"/>
    </mc:Choice>
    <mc:Fallback>
      <p:transition spd="slow" advTm="30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must be a better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shouldn’t have </a:t>
            </a:r>
            <a:r>
              <a:rPr lang="en-US" dirty="0"/>
              <a:t>to rely on deep results from computational number theory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Dealing with the </a:t>
            </a:r>
            <a:r>
              <a:rPr lang="en-US" dirty="0" err="1" smtClean="0"/>
              <a:t>eigenspaces</a:t>
            </a:r>
            <a:r>
              <a:rPr lang="en-US" dirty="0" smtClean="0"/>
              <a:t> this way is quite technical and annoying.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28974" y="4560094"/>
            <a:ext cx="7886700" cy="3233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>
                <a:solidFill>
                  <a:schemeClr val="accent1"/>
                </a:solidFill>
              </a:rPr>
              <a:t>Realization: </a:t>
            </a:r>
            <a:r>
              <a:rPr lang="en-US" dirty="0" smtClean="0"/>
              <a:t>It is a mistake to resort to linear algebra. By doing that, we lose geometric information that we need to recover later by other methods.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5955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51"/>
    </mc:Choice>
    <mc:Fallback>
      <p:transition spd="slow" advTm="55451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349624" y="2116195"/>
            <a:ext cx="64739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5400" dirty="0" smtClean="0"/>
              <a:t>PMF</a:t>
            </a:r>
          </a:p>
          <a:p>
            <a:pPr lvl="0" algn="ctr"/>
            <a:r>
              <a:rPr lang="en-US" sz="5400" dirty="0"/>
              <a:t>&amp;</a:t>
            </a:r>
            <a:endParaRPr lang="en-US" sz="5400" dirty="0" smtClean="0"/>
          </a:p>
          <a:p>
            <a:pPr lvl="0" algn="ctr"/>
            <a:r>
              <a:rPr lang="en-US" sz="5400" dirty="0" smtClean="0"/>
              <a:t>Linear algebra</a:t>
            </a:r>
            <a:endParaRPr lang="en-US" sz="5400" dirty="0"/>
          </a:p>
        </p:txBody>
      </p:sp>
      <p:sp>
        <p:nvSpPr>
          <p:cNvPr id="13" name="Rectangle 12"/>
          <p:cNvSpPr/>
          <p:nvPr/>
        </p:nvSpPr>
        <p:spPr>
          <a:xfrm>
            <a:off x="2887695" y="2947191"/>
            <a:ext cx="33978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5400" dirty="0" smtClean="0"/>
              <a:t>Train tracks</a:t>
            </a:r>
            <a:endParaRPr lang="en-US" sz="54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51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37"/>
    </mc:Choice>
    <mc:Fallback>
      <p:transition spd="slow" advTm="14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v3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6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98"/>
    </mc:Choice>
    <mc:Fallback>
      <p:transition spd="slow" advTm="7798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947" y="3810492"/>
            <a:ext cx="2352106" cy="23664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57000" y="6058999"/>
            <a:ext cx="336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8" name="Oval 7"/>
          <p:cNvSpPr/>
          <p:nvPr/>
        </p:nvSpPr>
        <p:spPr>
          <a:xfrm>
            <a:off x="4598728" y="3903684"/>
            <a:ext cx="224852" cy="243018"/>
          </a:xfrm>
          <a:prstGeom prst="ellipse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4565932" y="3313748"/>
            <a:ext cx="867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B050"/>
                </a:solidFill>
              </a:rPr>
              <a:t>f</a:t>
            </a:r>
            <a:r>
              <a:rPr lang="en-US" sz="2800" baseline="30000" dirty="0" err="1" smtClean="0">
                <a:solidFill>
                  <a:srgbClr val="00B050"/>
                </a:solidFill>
              </a:rPr>
              <a:t>Q</a:t>
            </a:r>
            <a:r>
              <a:rPr lang="en-US" sz="2800" dirty="0" smtClean="0">
                <a:solidFill>
                  <a:srgbClr val="00B050"/>
                </a:solidFill>
              </a:rPr>
              <a:t>(c)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393729" y="5981341"/>
            <a:ext cx="211133" cy="21229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1" name="Circular Arrow 10"/>
          <p:cNvSpPr/>
          <p:nvPr/>
        </p:nvSpPr>
        <p:spPr>
          <a:xfrm rot="5400000" flipH="1">
            <a:off x="3691203" y="4152605"/>
            <a:ext cx="2362007" cy="175045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490472"/>
              <a:gd name="adj5" fmla="val 12500"/>
            </a:avLst>
          </a:prstGeom>
          <a:solidFill>
            <a:srgbClr val="00B0F0">
              <a:alpha val="56000"/>
            </a:srgb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375724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5"/>
    </mc:Choice>
    <mc:Fallback>
      <p:transition spd="slow" advTm="5495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Find the train track </a:t>
            </a:r>
            <a:r>
              <a:rPr lang="en-US" dirty="0" smtClean="0"/>
              <a:t>of the attracting linear region.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947" y="3810492"/>
            <a:ext cx="2352106" cy="23664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57000" y="6058999"/>
            <a:ext cx="336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8" name="Oval 7"/>
          <p:cNvSpPr/>
          <p:nvPr/>
        </p:nvSpPr>
        <p:spPr>
          <a:xfrm>
            <a:off x="4598728" y="3903684"/>
            <a:ext cx="224852" cy="243018"/>
          </a:xfrm>
          <a:prstGeom prst="ellipse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4565932" y="3313748"/>
            <a:ext cx="867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B050"/>
                </a:solidFill>
              </a:rPr>
              <a:t>f</a:t>
            </a:r>
            <a:r>
              <a:rPr lang="en-US" sz="2800" baseline="30000" dirty="0" err="1" smtClean="0">
                <a:solidFill>
                  <a:srgbClr val="00B050"/>
                </a:solidFill>
              </a:rPr>
              <a:t>Q</a:t>
            </a:r>
            <a:r>
              <a:rPr lang="en-US" sz="2800" dirty="0" smtClean="0">
                <a:solidFill>
                  <a:srgbClr val="00B050"/>
                </a:solidFill>
              </a:rPr>
              <a:t>(c)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393729" y="5981341"/>
            <a:ext cx="211133" cy="21229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1" name="Circular Arrow 10"/>
          <p:cNvSpPr/>
          <p:nvPr/>
        </p:nvSpPr>
        <p:spPr>
          <a:xfrm rot="5400000" flipH="1">
            <a:off x="3691203" y="4152605"/>
            <a:ext cx="2362007" cy="175045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490472"/>
              <a:gd name="adj5" fmla="val 12500"/>
            </a:avLst>
          </a:prstGeom>
          <a:solidFill>
            <a:srgbClr val="00B0F0">
              <a:alpha val="56000"/>
            </a:srgb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77694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99"/>
    </mc:Choice>
    <mc:Fallback>
      <p:transition spd="slow" advTm="13199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Find the train track </a:t>
            </a:r>
            <a:r>
              <a:rPr lang="en-US" dirty="0" smtClean="0"/>
              <a:t>of the attracting linear region.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Compute the </a:t>
            </a:r>
            <a:r>
              <a:rPr lang="en-US" dirty="0" smtClean="0">
                <a:solidFill>
                  <a:schemeClr val="accent2"/>
                </a:solidFill>
              </a:rPr>
              <a:t>train track self-map </a:t>
            </a:r>
            <a:r>
              <a:rPr lang="en-US" dirty="0" smtClean="0"/>
              <a:t>instead of just the matrix.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947" y="3810492"/>
            <a:ext cx="2352106" cy="23664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57000" y="6058999"/>
            <a:ext cx="336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8" name="Oval 7"/>
          <p:cNvSpPr/>
          <p:nvPr/>
        </p:nvSpPr>
        <p:spPr>
          <a:xfrm>
            <a:off x="4598728" y="3903684"/>
            <a:ext cx="224852" cy="243018"/>
          </a:xfrm>
          <a:prstGeom prst="ellipse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4565932" y="3313748"/>
            <a:ext cx="867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B050"/>
                </a:solidFill>
              </a:rPr>
              <a:t>f</a:t>
            </a:r>
            <a:r>
              <a:rPr lang="en-US" sz="2800" baseline="30000" dirty="0" err="1" smtClean="0">
                <a:solidFill>
                  <a:srgbClr val="00B050"/>
                </a:solidFill>
              </a:rPr>
              <a:t>Q</a:t>
            </a:r>
            <a:r>
              <a:rPr lang="en-US" sz="2800" dirty="0" smtClean="0">
                <a:solidFill>
                  <a:srgbClr val="00B050"/>
                </a:solidFill>
              </a:rPr>
              <a:t>(c)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393729" y="5981341"/>
            <a:ext cx="211133" cy="21229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1" name="Circular Arrow 10"/>
          <p:cNvSpPr/>
          <p:nvPr/>
        </p:nvSpPr>
        <p:spPr>
          <a:xfrm rot="5400000" flipH="1">
            <a:off x="3691203" y="4152605"/>
            <a:ext cx="2362007" cy="175045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490472"/>
              <a:gd name="adj5" fmla="val 12500"/>
            </a:avLst>
          </a:prstGeom>
          <a:solidFill>
            <a:srgbClr val="00B0F0">
              <a:alpha val="56000"/>
            </a:srgb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101637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35"/>
    </mc:Choice>
    <mc:Fallback>
      <p:transition spd="slow" advTm="7535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Content Placeholder 3" descr="pip_actionz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559" r="-465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62641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98"/>
    </mc:Choice>
    <mc:Fallback>
      <p:transition spd="slow" advTm="14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365126"/>
            <a:ext cx="7886700" cy="1325563"/>
          </a:xfrm>
        </p:spPr>
        <p:txBody>
          <a:bodyPr/>
          <a:lstStyle/>
          <a:p>
            <a:r>
              <a:rPr lang="en-US" dirty="0" smtClean="0"/>
              <a:t>Isometries of  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936" y="2869188"/>
            <a:ext cx="2115459" cy="18183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20" y="2869188"/>
            <a:ext cx="2083633" cy="1818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24497"/>
            <a:ext cx="1907707" cy="1907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5666" y="5616043"/>
            <a:ext cx="147367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e</a:t>
            </a:r>
            <a:r>
              <a:rPr lang="en-US" sz="2800" dirty="0" smtClean="0"/>
              <a:t>lliptic</a:t>
            </a:r>
          </a:p>
          <a:p>
            <a:pPr algn="ctr"/>
            <a:r>
              <a:rPr lang="en-US" dirty="0" smtClean="0"/>
              <a:t>(up to power)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41930" y="5616043"/>
            <a:ext cx="1715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hyperbolic</a:t>
            </a:r>
            <a:endParaRPr lang="en-US" sz="2800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6648228" y="5616043"/>
            <a:ext cx="1528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parabolic</a:t>
            </a:r>
            <a:endParaRPr lang="en-US" sz="2800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4499665" y="2345968"/>
            <a:ext cx="76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sink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40866" y="4628558"/>
            <a:ext cx="1154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source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41198" y="4628558"/>
            <a:ext cx="1862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/>
                </a:solidFill>
              </a:rPr>
              <a:t>s</a:t>
            </a:r>
            <a:r>
              <a:rPr lang="en-US" sz="2800" smtClean="0">
                <a:solidFill>
                  <a:schemeClr val="accent1"/>
                </a:solidFill>
              </a:rPr>
              <a:t>ource/sink</a:t>
            </a:r>
            <a:endParaRPr lang="en-US" sz="2800" dirty="0" smtClean="0">
              <a:solidFill>
                <a:schemeClr val="accent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252" y="724882"/>
            <a:ext cx="635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01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97"/>
    </mc:Choice>
    <mc:Fallback>
      <p:transition spd="slow" advTm="33097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5" name="Content Placeholder 4" descr="pip_actiona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559" r="-46559"/>
          <a:stretch>
            <a:fillRect/>
          </a:stretch>
        </p:blipFill>
        <p:spPr/>
      </p:pic>
      <p:pic>
        <p:nvPicPr>
          <p:cNvPr id="4" name="Content Placeholder 3" descr="pip.fi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59" r="-15459"/>
          <a:stretch>
            <a:fillRect/>
          </a:stretch>
        </p:blipFill>
        <p:spPr>
          <a:xfrm>
            <a:off x="-386123" y="2155119"/>
            <a:ext cx="4263926" cy="234499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753051" y="2645808"/>
            <a:ext cx="660099" cy="665510"/>
          </a:xfrm>
          <a:prstGeom prst="line">
            <a:avLst/>
          </a:prstGeom>
          <a:ln w="539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29919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06"/>
    </mc:Choice>
    <mc:Fallback>
      <p:transition spd="slow" advTm="27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7" name="Content Placeholder 6" descr="pip_action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539" r="-46539"/>
          <a:stretch>
            <a:fillRect/>
          </a:stretch>
        </p:blipFill>
        <p:spPr/>
      </p:pic>
      <p:pic>
        <p:nvPicPr>
          <p:cNvPr id="11" name="Content Placeholder 3" descr="pip.fi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59" r="-15459"/>
          <a:stretch>
            <a:fillRect/>
          </a:stretch>
        </p:blipFill>
        <p:spPr>
          <a:xfrm>
            <a:off x="-386123" y="2155119"/>
            <a:ext cx="4263926" cy="234499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753051" y="2645808"/>
            <a:ext cx="660099" cy="665510"/>
          </a:xfrm>
          <a:prstGeom prst="line">
            <a:avLst/>
          </a:prstGeom>
          <a:ln w="539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700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22"/>
    </mc:Choice>
    <mc:Fallback>
      <p:transition spd="slow" advTm="19622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 descr="pip_action3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76" t="64078" r="-85300" b="-64078"/>
          <a:stretch/>
        </p:blipFill>
        <p:spPr>
          <a:xfrm>
            <a:off x="457200" y="1600199"/>
            <a:ext cx="21406641" cy="11772900"/>
          </a:xfrm>
          <a:prstGeom prst="rect">
            <a:avLst/>
          </a:prstGeom>
        </p:spPr>
      </p:pic>
      <p:pic>
        <p:nvPicPr>
          <p:cNvPr id="6" name="Content Placeholder 5" descr="pip_action3.pd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539" r="-46539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20" name="Content Placeholder 3" descr="pip.fi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59" r="-15459"/>
          <a:stretch>
            <a:fillRect/>
          </a:stretch>
        </p:blipFill>
        <p:spPr>
          <a:xfrm>
            <a:off x="-386123" y="2155119"/>
            <a:ext cx="4263926" cy="234499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753051" y="2645808"/>
            <a:ext cx="660099" cy="665510"/>
          </a:xfrm>
          <a:prstGeom prst="line">
            <a:avLst/>
          </a:prstGeom>
          <a:ln w="539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312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524"/>
    </mc:Choice>
    <mc:Fallback>
      <p:transition spd="slow" advClick="0" advTm="5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.14931 -0.31944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5" y="-15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Content Placeholder 3" descr="pip_action4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76" t="64078" r="-85300" b="-64078"/>
          <a:stretch/>
        </p:blipFill>
        <p:spPr>
          <a:xfrm>
            <a:off x="457200" y="1600199"/>
            <a:ext cx="21406752" cy="11772900"/>
          </a:xfrm>
        </p:spPr>
      </p:pic>
      <p:grpSp>
        <p:nvGrpSpPr>
          <p:cNvPr id="5" name="Group 4"/>
          <p:cNvGrpSpPr/>
          <p:nvPr/>
        </p:nvGrpSpPr>
        <p:grpSpPr>
          <a:xfrm>
            <a:off x="6510677" y="5038026"/>
            <a:ext cx="2004673" cy="868693"/>
            <a:chOff x="6510677" y="5038026"/>
            <a:chExt cx="2004673" cy="868693"/>
          </a:xfrm>
        </p:grpSpPr>
        <p:sp>
          <p:nvSpPr>
            <p:cNvPr id="6" name="Freeform 5"/>
            <p:cNvSpPr/>
            <p:nvPr/>
          </p:nvSpPr>
          <p:spPr>
            <a:xfrm>
              <a:off x="6510677" y="5038026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412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 flipH="1">
              <a:off x="7636393" y="5083729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flipH="1" flipV="1">
              <a:off x="7632852" y="5554366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flipV="1">
              <a:off x="6510678" y="5507115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936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7363496" y="5490475"/>
              <a:ext cx="276444" cy="5025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1114505"/>
                <a:gd name="connsiteY0" fmla="*/ 0 h 106874"/>
                <a:gd name="connsiteX1" fmla="*/ 1114505 w 1114505"/>
                <a:gd name="connsiteY1" fmla="*/ 106874 h 106874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308265"/>
                <a:gd name="connsiteY0" fmla="*/ 0 h 2467"/>
                <a:gd name="connsiteX1" fmla="*/ 308265 w 308265"/>
                <a:gd name="connsiteY1" fmla="*/ 2467 h 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65" h="2467">
                  <a:moveTo>
                    <a:pt x="0" y="0"/>
                  </a:moveTo>
                  <a:lnTo>
                    <a:pt x="308265" y="2467"/>
                  </a:lnTo>
                </a:path>
              </a:pathLst>
            </a:custGeom>
            <a:noFill/>
            <a:ln w="234950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y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59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377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30"/>
    </mc:Choice>
    <mc:Fallback>
      <p:transition spd="slow" advTm="1733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5" name="Content Placeholder 4" descr="pip_action5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76" t="64078" r="-85300" b="-64078"/>
          <a:stretch/>
        </p:blipFill>
        <p:spPr>
          <a:xfrm>
            <a:off x="457200" y="1600199"/>
            <a:ext cx="21406530" cy="11772900"/>
          </a:xfrm>
        </p:spPr>
      </p:pic>
      <p:grpSp>
        <p:nvGrpSpPr>
          <p:cNvPr id="4" name="Group 3"/>
          <p:cNvGrpSpPr/>
          <p:nvPr/>
        </p:nvGrpSpPr>
        <p:grpSpPr>
          <a:xfrm>
            <a:off x="6510677" y="5038026"/>
            <a:ext cx="2004673" cy="868693"/>
            <a:chOff x="6510677" y="5038026"/>
            <a:chExt cx="2004673" cy="868693"/>
          </a:xfrm>
        </p:grpSpPr>
        <p:sp>
          <p:nvSpPr>
            <p:cNvPr id="6" name="Freeform 5"/>
            <p:cNvSpPr/>
            <p:nvPr/>
          </p:nvSpPr>
          <p:spPr>
            <a:xfrm>
              <a:off x="6510677" y="5038026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412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 flipH="1">
              <a:off x="7636393" y="5083729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flipH="1" flipV="1">
              <a:off x="7632852" y="5554366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flipV="1">
              <a:off x="6510678" y="5507115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936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7363496" y="5490475"/>
              <a:ext cx="276444" cy="5025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1114505"/>
                <a:gd name="connsiteY0" fmla="*/ 0 h 106874"/>
                <a:gd name="connsiteX1" fmla="*/ 1114505 w 1114505"/>
                <a:gd name="connsiteY1" fmla="*/ 106874 h 106874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308265"/>
                <a:gd name="connsiteY0" fmla="*/ 0 h 2467"/>
                <a:gd name="connsiteX1" fmla="*/ 308265 w 308265"/>
                <a:gd name="connsiteY1" fmla="*/ 2467 h 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65" h="2467">
                  <a:moveTo>
                    <a:pt x="0" y="0"/>
                  </a:moveTo>
                  <a:lnTo>
                    <a:pt x="308265" y="2467"/>
                  </a:lnTo>
                </a:path>
              </a:pathLst>
            </a:custGeom>
            <a:noFill/>
            <a:ln w="234950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y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59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486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35"/>
    </mc:Choice>
    <mc:Fallback>
      <p:transition spd="slow" advClick="0" advTm="335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Content Placeholder 3" descr="pip_action6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76" t="64078" r="-85300" b="-64078"/>
          <a:stretch/>
        </p:blipFill>
        <p:spPr>
          <a:xfrm>
            <a:off x="457200" y="1600199"/>
            <a:ext cx="21406752" cy="11772900"/>
          </a:xfrm>
        </p:spPr>
      </p:pic>
      <p:grpSp>
        <p:nvGrpSpPr>
          <p:cNvPr id="5" name="Group 4"/>
          <p:cNvGrpSpPr/>
          <p:nvPr/>
        </p:nvGrpSpPr>
        <p:grpSpPr>
          <a:xfrm>
            <a:off x="6510677" y="5038026"/>
            <a:ext cx="2004673" cy="868693"/>
            <a:chOff x="6510677" y="5038026"/>
            <a:chExt cx="2004673" cy="868693"/>
          </a:xfrm>
        </p:grpSpPr>
        <p:sp>
          <p:nvSpPr>
            <p:cNvPr id="6" name="Freeform 5"/>
            <p:cNvSpPr/>
            <p:nvPr/>
          </p:nvSpPr>
          <p:spPr>
            <a:xfrm>
              <a:off x="6510677" y="5038026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412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 flipH="1">
              <a:off x="7636393" y="5083729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flipH="1" flipV="1">
              <a:off x="7632852" y="5554366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flipV="1">
              <a:off x="6510678" y="5507115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936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7363496" y="5490475"/>
              <a:ext cx="276444" cy="5025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1114505"/>
                <a:gd name="connsiteY0" fmla="*/ 0 h 106874"/>
                <a:gd name="connsiteX1" fmla="*/ 1114505 w 1114505"/>
                <a:gd name="connsiteY1" fmla="*/ 106874 h 106874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308265"/>
                <a:gd name="connsiteY0" fmla="*/ 0 h 2467"/>
                <a:gd name="connsiteX1" fmla="*/ 308265 w 308265"/>
                <a:gd name="connsiteY1" fmla="*/ 2467 h 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65" h="2467">
                  <a:moveTo>
                    <a:pt x="0" y="0"/>
                  </a:moveTo>
                  <a:lnTo>
                    <a:pt x="308265" y="2467"/>
                  </a:lnTo>
                </a:path>
              </a:pathLst>
            </a:custGeom>
            <a:noFill/>
            <a:ln w="234950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y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59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976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"/>
    </mc:Choice>
    <mc:Fallback>
      <p:transition spd="slow" advTm="222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5" name="Content Placeholder 4" descr="pip_action7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76" t="64078" r="-85300" b="-64078"/>
          <a:stretch/>
        </p:blipFill>
        <p:spPr>
          <a:xfrm>
            <a:off x="457200" y="1600199"/>
            <a:ext cx="21406752" cy="11772900"/>
          </a:xfrm>
        </p:spPr>
      </p:pic>
      <p:grpSp>
        <p:nvGrpSpPr>
          <p:cNvPr id="4" name="Group 3"/>
          <p:cNvGrpSpPr/>
          <p:nvPr/>
        </p:nvGrpSpPr>
        <p:grpSpPr>
          <a:xfrm>
            <a:off x="6510677" y="5038026"/>
            <a:ext cx="2004673" cy="868693"/>
            <a:chOff x="6510677" y="5038026"/>
            <a:chExt cx="2004673" cy="868693"/>
          </a:xfrm>
        </p:grpSpPr>
        <p:sp>
          <p:nvSpPr>
            <p:cNvPr id="6" name="Freeform 5"/>
            <p:cNvSpPr/>
            <p:nvPr/>
          </p:nvSpPr>
          <p:spPr>
            <a:xfrm>
              <a:off x="6510677" y="5038026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412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 flipH="1">
              <a:off x="7636393" y="5083729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flipH="1" flipV="1">
              <a:off x="7632852" y="5554366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flipV="1">
              <a:off x="6510678" y="5507115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936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7363496" y="5490475"/>
              <a:ext cx="276444" cy="5025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1114505"/>
                <a:gd name="connsiteY0" fmla="*/ 0 h 106874"/>
                <a:gd name="connsiteX1" fmla="*/ 1114505 w 1114505"/>
                <a:gd name="connsiteY1" fmla="*/ 106874 h 106874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308265"/>
                <a:gd name="connsiteY0" fmla="*/ 0 h 2467"/>
                <a:gd name="connsiteX1" fmla="*/ 308265 w 308265"/>
                <a:gd name="connsiteY1" fmla="*/ 2467 h 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65" h="2467">
                  <a:moveTo>
                    <a:pt x="0" y="0"/>
                  </a:moveTo>
                  <a:lnTo>
                    <a:pt x="308265" y="2467"/>
                  </a:lnTo>
                </a:path>
              </a:pathLst>
            </a:custGeom>
            <a:noFill/>
            <a:ln w="234950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y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59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875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"/>
    </mc:Choice>
    <mc:Fallback>
      <p:transition spd="slow" advTm="224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Content Placeholder 3" descr="pip_action8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76" t="64078" r="-85300" b="-64078"/>
          <a:stretch/>
        </p:blipFill>
        <p:spPr>
          <a:xfrm>
            <a:off x="457200" y="1600199"/>
            <a:ext cx="21406752" cy="11772900"/>
          </a:xfrm>
        </p:spPr>
      </p:pic>
      <p:grpSp>
        <p:nvGrpSpPr>
          <p:cNvPr id="5" name="Group 4"/>
          <p:cNvGrpSpPr/>
          <p:nvPr/>
        </p:nvGrpSpPr>
        <p:grpSpPr>
          <a:xfrm>
            <a:off x="6510677" y="5038026"/>
            <a:ext cx="2004673" cy="868693"/>
            <a:chOff x="6510677" y="5038026"/>
            <a:chExt cx="2004673" cy="868693"/>
          </a:xfrm>
        </p:grpSpPr>
        <p:sp>
          <p:nvSpPr>
            <p:cNvPr id="6" name="Freeform 5"/>
            <p:cNvSpPr/>
            <p:nvPr/>
          </p:nvSpPr>
          <p:spPr>
            <a:xfrm>
              <a:off x="6510677" y="5038026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412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 flipH="1">
              <a:off x="7636393" y="5083729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flipH="1" flipV="1">
              <a:off x="7632852" y="5554366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flipV="1">
              <a:off x="6510678" y="5507115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936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7363496" y="5490475"/>
              <a:ext cx="276444" cy="5025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1114505"/>
                <a:gd name="connsiteY0" fmla="*/ 0 h 106874"/>
                <a:gd name="connsiteX1" fmla="*/ 1114505 w 1114505"/>
                <a:gd name="connsiteY1" fmla="*/ 106874 h 106874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308265"/>
                <a:gd name="connsiteY0" fmla="*/ 0 h 2467"/>
                <a:gd name="connsiteX1" fmla="*/ 308265 w 308265"/>
                <a:gd name="connsiteY1" fmla="*/ 2467 h 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65" h="2467">
                  <a:moveTo>
                    <a:pt x="0" y="0"/>
                  </a:moveTo>
                  <a:lnTo>
                    <a:pt x="308265" y="2467"/>
                  </a:lnTo>
                </a:path>
              </a:pathLst>
            </a:custGeom>
            <a:noFill/>
            <a:ln w="234950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y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59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03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"/>
    </mc:Choice>
    <mc:Fallback>
      <p:transition spd="slow" advTm="176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5" name="Content Placeholder 4" descr="pip_action9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76" t="64078" r="-85300" b="-64078"/>
          <a:stretch/>
        </p:blipFill>
        <p:spPr>
          <a:xfrm>
            <a:off x="457200" y="1600199"/>
            <a:ext cx="21406752" cy="11772900"/>
          </a:xfrm>
        </p:spPr>
      </p:pic>
      <p:grpSp>
        <p:nvGrpSpPr>
          <p:cNvPr id="4" name="Group 3"/>
          <p:cNvGrpSpPr/>
          <p:nvPr/>
        </p:nvGrpSpPr>
        <p:grpSpPr>
          <a:xfrm>
            <a:off x="6510677" y="5038026"/>
            <a:ext cx="2004673" cy="868693"/>
            <a:chOff x="6510677" y="5038026"/>
            <a:chExt cx="2004673" cy="868693"/>
          </a:xfrm>
        </p:grpSpPr>
        <p:sp>
          <p:nvSpPr>
            <p:cNvPr id="6" name="Freeform 5"/>
            <p:cNvSpPr/>
            <p:nvPr/>
          </p:nvSpPr>
          <p:spPr>
            <a:xfrm>
              <a:off x="6510677" y="5038026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412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 flipH="1">
              <a:off x="7636393" y="5083729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flipH="1" flipV="1">
              <a:off x="7632852" y="5554366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flipV="1">
              <a:off x="6510678" y="5507115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936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7363496" y="5490475"/>
              <a:ext cx="276444" cy="5025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1114505"/>
                <a:gd name="connsiteY0" fmla="*/ 0 h 106874"/>
                <a:gd name="connsiteX1" fmla="*/ 1114505 w 1114505"/>
                <a:gd name="connsiteY1" fmla="*/ 106874 h 106874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308265"/>
                <a:gd name="connsiteY0" fmla="*/ 0 h 2467"/>
                <a:gd name="connsiteX1" fmla="*/ 308265 w 308265"/>
                <a:gd name="connsiteY1" fmla="*/ 2467 h 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65" h="2467">
                  <a:moveTo>
                    <a:pt x="0" y="0"/>
                  </a:moveTo>
                  <a:lnTo>
                    <a:pt x="308265" y="2467"/>
                  </a:lnTo>
                </a:path>
              </a:pathLst>
            </a:custGeom>
            <a:noFill/>
            <a:ln w="234950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y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59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16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"/>
    </mc:Choice>
    <mc:Fallback>
      <p:transition spd="slow" advTm="177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Content Placeholder 3" descr="pip_action10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76" t="64078" r="-85300" b="-64078"/>
          <a:stretch/>
        </p:blipFill>
        <p:spPr>
          <a:xfrm>
            <a:off x="457200" y="1600199"/>
            <a:ext cx="21406752" cy="11772900"/>
          </a:xfrm>
        </p:spPr>
      </p:pic>
      <p:grpSp>
        <p:nvGrpSpPr>
          <p:cNvPr id="5" name="Group 4"/>
          <p:cNvGrpSpPr/>
          <p:nvPr/>
        </p:nvGrpSpPr>
        <p:grpSpPr>
          <a:xfrm>
            <a:off x="6510677" y="5038026"/>
            <a:ext cx="2004673" cy="868693"/>
            <a:chOff x="6510677" y="5038026"/>
            <a:chExt cx="2004673" cy="868693"/>
          </a:xfrm>
        </p:grpSpPr>
        <p:sp>
          <p:nvSpPr>
            <p:cNvPr id="6" name="Freeform 5"/>
            <p:cNvSpPr/>
            <p:nvPr/>
          </p:nvSpPr>
          <p:spPr>
            <a:xfrm>
              <a:off x="6510677" y="5038026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412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 flipH="1">
              <a:off x="7636393" y="5083729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flipH="1" flipV="1">
              <a:off x="7632852" y="5554366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flipV="1">
              <a:off x="6510678" y="5507115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936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7363496" y="5490475"/>
              <a:ext cx="276444" cy="5025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1114505"/>
                <a:gd name="connsiteY0" fmla="*/ 0 h 106874"/>
                <a:gd name="connsiteX1" fmla="*/ 1114505 w 1114505"/>
                <a:gd name="connsiteY1" fmla="*/ 106874 h 106874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308265"/>
                <a:gd name="connsiteY0" fmla="*/ 0 h 2467"/>
                <a:gd name="connsiteX1" fmla="*/ 308265 w 308265"/>
                <a:gd name="connsiteY1" fmla="*/ 2467 h 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65" h="2467">
                  <a:moveTo>
                    <a:pt x="0" y="0"/>
                  </a:moveTo>
                  <a:lnTo>
                    <a:pt x="308265" y="2467"/>
                  </a:lnTo>
                </a:path>
              </a:pathLst>
            </a:custGeom>
            <a:noFill/>
            <a:ln w="234950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y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59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4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"/>
    </mc:Choice>
    <mc:Fallback>
      <p:transition spd="slow" advTm="18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mapping class group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09" y="2869188"/>
            <a:ext cx="1930313" cy="18183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74" y="2869188"/>
            <a:ext cx="1918525" cy="1818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71" y="2824497"/>
            <a:ext cx="1576465" cy="1907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363" y="5616043"/>
            <a:ext cx="182428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</a:t>
            </a:r>
            <a:r>
              <a:rPr lang="en-US" sz="2800" dirty="0" smtClean="0"/>
              <a:t>inite order</a:t>
            </a:r>
          </a:p>
          <a:p>
            <a:pPr algn="ctr"/>
            <a:r>
              <a:rPr lang="en-US" dirty="0" smtClean="0"/>
              <a:t>(up to power)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6221" y="5607906"/>
            <a:ext cx="2446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r>
              <a:rPr lang="en-US" sz="2800" dirty="0" smtClean="0"/>
              <a:t>seudo-</a:t>
            </a:r>
            <a:r>
              <a:rPr lang="en-US" sz="2800" dirty="0" err="1" smtClean="0"/>
              <a:t>Anosov</a:t>
            </a:r>
            <a:endParaRPr lang="en-US" sz="2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648228" y="5616043"/>
            <a:ext cx="161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Reducible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99665" y="2345968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s</a:t>
            </a:r>
            <a:r>
              <a:rPr lang="en-US" sz="2800" dirty="0" smtClean="0">
                <a:solidFill>
                  <a:schemeClr val="accent1"/>
                </a:solidFill>
              </a:rPr>
              <a:t>ink (F</a:t>
            </a:r>
            <a:r>
              <a:rPr lang="en-US" sz="2800" baseline="30000" dirty="0" smtClean="0">
                <a:solidFill>
                  <a:schemeClr val="accent1"/>
                </a:solidFill>
              </a:rPr>
              <a:t>u</a:t>
            </a:r>
            <a:r>
              <a:rPr lang="en-US" sz="2800" dirty="0" smtClean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40866" y="4628558"/>
            <a:ext cx="1706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s</a:t>
            </a:r>
            <a:r>
              <a:rPr lang="en-US" sz="2800" dirty="0" smtClean="0">
                <a:solidFill>
                  <a:schemeClr val="accent1"/>
                </a:solidFill>
              </a:rPr>
              <a:t>ource (F</a:t>
            </a:r>
            <a:r>
              <a:rPr lang="en-US" sz="2800" baseline="30000" dirty="0" smtClean="0">
                <a:solidFill>
                  <a:schemeClr val="accent1"/>
                </a:solidFill>
              </a:rPr>
              <a:t>s</a:t>
            </a:r>
            <a:r>
              <a:rPr lang="en-US" sz="2800" dirty="0" smtClean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41198" y="4628558"/>
            <a:ext cx="1994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source/sink </a:t>
            </a:r>
          </a:p>
          <a:p>
            <a:r>
              <a:rPr lang="en-US" sz="2000" dirty="0" smtClean="0">
                <a:solidFill>
                  <a:schemeClr val="accent1"/>
                </a:solidFill>
              </a:rPr>
              <a:t>(invariant curves)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6489" y="3516740"/>
            <a:ext cx="1312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Teich</a:t>
            </a:r>
            <a:r>
              <a:rPr lang="en-US" sz="2800" dirty="0" smtClean="0"/>
              <a:t>(S)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370" y="2371291"/>
            <a:ext cx="122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PMF(S)</a:t>
            </a:r>
            <a:endParaRPr lang="en-US" sz="2800" dirty="0" err="1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894" y="2812066"/>
            <a:ext cx="1940409" cy="19522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0842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39"/>
    </mc:Choice>
    <mc:Fallback>
      <p:transition spd="slow" advTm="53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5" name="Content Placeholder 4" descr="pip_action11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76" t="64078" r="-85300" b="-64078"/>
          <a:stretch/>
        </p:blipFill>
        <p:spPr>
          <a:xfrm>
            <a:off x="457200" y="1600199"/>
            <a:ext cx="21406752" cy="11772900"/>
          </a:xfrm>
        </p:spPr>
      </p:pic>
      <p:grpSp>
        <p:nvGrpSpPr>
          <p:cNvPr id="4" name="Group 3"/>
          <p:cNvGrpSpPr/>
          <p:nvPr/>
        </p:nvGrpSpPr>
        <p:grpSpPr>
          <a:xfrm>
            <a:off x="6510677" y="5038026"/>
            <a:ext cx="2004673" cy="868693"/>
            <a:chOff x="6510677" y="5038026"/>
            <a:chExt cx="2004673" cy="868693"/>
          </a:xfrm>
        </p:grpSpPr>
        <p:sp>
          <p:nvSpPr>
            <p:cNvPr id="6" name="Freeform 5"/>
            <p:cNvSpPr/>
            <p:nvPr/>
          </p:nvSpPr>
          <p:spPr>
            <a:xfrm>
              <a:off x="6510677" y="5038026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412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 flipH="1">
              <a:off x="7636393" y="5083729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flipH="1" flipV="1">
              <a:off x="7632852" y="5554366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flipV="1">
              <a:off x="6510678" y="5507115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936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7363496" y="5490475"/>
              <a:ext cx="276444" cy="5025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1114505"/>
                <a:gd name="connsiteY0" fmla="*/ 0 h 106874"/>
                <a:gd name="connsiteX1" fmla="*/ 1114505 w 1114505"/>
                <a:gd name="connsiteY1" fmla="*/ 106874 h 106874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308265"/>
                <a:gd name="connsiteY0" fmla="*/ 0 h 2467"/>
                <a:gd name="connsiteX1" fmla="*/ 308265 w 308265"/>
                <a:gd name="connsiteY1" fmla="*/ 2467 h 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65" h="2467">
                  <a:moveTo>
                    <a:pt x="0" y="0"/>
                  </a:moveTo>
                  <a:lnTo>
                    <a:pt x="308265" y="2467"/>
                  </a:lnTo>
                </a:path>
              </a:pathLst>
            </a:custGeom>
            <a:noFill/>
            <a:ln w="234950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y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59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24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"/>
    </mc:Choice>
    <mc:Fallback>
      <p:transition spd="slow" advTm="31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Content Placeholder 3" descr="pip_action12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76" t="64078" r="-85300" b="-64078"/>
          <a:stretch/>
        </p:blipFill>
        <p:spPr>
          <a:xfrm>
            <a:off x="457200" y="1600199"/>
            <a:ext cx="21406752" cy="11772900"/>
          </a:xfrm>
        </p:spPr>
      </p:pic>
      <p:grpSp>
        <p:nvGrpSpPr>
          <p:cNvPr id="5" name="Group 4"/>
          <p:cNvGrpSpPr/>
          <p:nvPr/>
        </p:nvGrpSpPr>
        <p:grpSpPr>
          <a:xfrm>
            <a:off x="6510677" y="5038026"/>
            <a:ext cx="2004673" cy="868693"/>
            <a:chOff x="6510677" y="5038026"/>
            <a:chExt cx="2004673" cy="868693"/>
          </a:xfrm>
        </p:grpSpPr>
        <p:sp>
          <p:nvSpPr>
            <p:cNvPr id="6" name="Freeform 5"/>
            <p:cNvSpPr/>
            <p:nvPr/>
          </p:nvSpPr>
          <p:spPr>
            <a:xfrm>
              <a:off x="6510677" y="5038026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412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 flipH="1">
              <a:off x="7636393" y="5083729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flipH="1" flipV="1">
              <a:off x="7632852" y="5554366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flipV="1">
              <a:off x="6510678" y="5507115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936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7363496" y="5490475"/>
              <a:ext cx="276444" cy="5025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1114505"/>
                <a:gd name="connsiteY0" fmla="*/ 0 h 106874"/>
                <a:gd name="connsiteX1" fmla="*/ 1114505 w 1114505"/>
                <a:gd name="connsiteY1" fmla="*/ 106874 h 106874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308265"/>
                <a:gd name="connsiteY0" fmla="*/ 0 h 2467"/>
                <a:gd name="connsiteX1" fmla="*/ 308265 w 308265"/>
                <a:gd name="connsiteY1" fmla="*/ 2467 h 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65" h="2467">
                  <a:moveTo>
                    <a:pt x="0" y="0"/>
                  </a:moveTo>
                  <a:lnTo>
                    <a:pt x="308265" y="2467"/>
                  </a:lnTo>
                </a:path>
              </a:pathLst>
            </a:custGeom>
            <a:noFill/>
            <a:ln w="234950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y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59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823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"/>
    </mc:Choice>
    <mc:Fallback>
      <p:transition spd="slow" advTm="586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6" name="Content Placeholder 4" descr="pip_action1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538" r="-46538"/>
          <a:stretch/>
        </p:blipFill>
        <p:spPr>
          <a:xfrm>
            <a:off x="457199" y="1600198"/>
            <a:ext cx="8230083" cy="4526280"/>
          </a:xfrm>
          <a:prstGeom prst="rect">
            <a:avLst/>
          </a:prstGeom>
        </p:spPr>
      </p:pic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834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2"/>
    </mc:Choice>
    <mc:Fallback>
      <p:transition spd="slow" advTm="892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Content Placeholder 3" descr="pip_action14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539" r="-46539"/>
          <a:stretch>
            <a:fillRect/>
          </a:stretch>
        </p:blipFill>
        <p:spPr/>
      </p:pic>
      <p:pic>
        <p:nvPicPr>
          <p:cNvPr id="6" name="Content Placeholder 3" descr="pip_action14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6" t="64078" r="-143852" b="-64078"/>
          <a:stretch/>
        </p:blipFill>
        <p:spPr>
          <a:xfrm>
            <a:off x="1828800" y="1600199"/>
            <a:ext cx="21406752" cy="117729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 flipV="1">
            <a:off x="6510677" y="5044376"/>
            <a:ext cx="2004673" cy="859168"/>
            <a:chOff x="-64676" y="1483167"/>
            <a:chExt cx="2004673" cy="859168"/>
          </a:xfrm>
        </p:grpSpPr>
        <p:sp>
          <p:nvSpPr>
            <p:cNvPr id="7" name="Freeform 6"/>
            <p:cNvSpPr/>
            <p:nvPr/>
          </p:nvSpPr>
          <p:spPr>
            <a:xfrm>
              <a:off x="-64676" y="1483167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412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1061040" y="1525695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flipH="1" flipV="1">
              <a:off x="1057499" y="1989982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 flipV="1">
              <a:off x="-64675" y="1949081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936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788143" y="1929266"/>
              <a:ext cx="276444" cy="5025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1114505"/>
                <a:gd name="connsiteY0" fmla="*/ 0 h 106874"/>
                <a:gd name="connsiteX1" fmla="*/ 1114505 w 1114505"/>
                <a:gd name="connsiteY1" fmla="*/ 106874 h 106874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308265"/>
                <a:gd name="connsiteY0" fmla="*/ 0 h 2467"/>
                <a:gd name="connsiteX1" fmla="*/ 308265 w 308265"/>
                <a:gd name="connsiteY1" fmla="*/ 2467 h 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65" h="2467">
                  <a:moveTo>
                    <a:pt x="0" y="0"/>
                  </a:moveTo>
                  <a:lnTo>
                    <a:pt x="308265" y="2467"/>
                  </a:lnTo>
                </a:path>
              </a:pathLst>
            </a:custGeom>
            <a:noFill/>
            <a:ln w="234950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y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59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55761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41"/>
    </mc:Choice>
    <mc:Fallback>
      <p:transition spd="slow" advTm="9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18056 -0.321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8" y="-160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5" name="Content Placeholder 4" descr="pip_action15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0" t="64078" r="-143856" b="-64078"/>
          <a:stretch/>
        </p:blipFill>
        <p:spPr>
          <a:xfrm>
            <a:off x="1828800" y="1600199"/>
            <a:ext cx="21406752" cy="11772900"/>
          </a:xfrm>
        </p:spPr>
      </p:pic>
      <p:grpSp>
        <p:nvGrpSpPr>
          <p:cNvPr id="4" name="Group 3"/>
          <p:cNvGrpSpPr/>
          <p:nvPr/>
        </p:nvGrpSpPr>
        <p:grpSpPr>
          <a:xfrm flipV="1">
            <a:off x="6510677" y="5044376"/>
            <a:ext cx="2004673" cy="859168"/>
            <a:chOff x="-64676" y="1483167"/>
            <a:chExt cx="2004673" cy="859168"/>
          </a:xfrm>
        </p:grpSpPr>
        <p:sp>
          <p:nvSpPr>
            <p:cNvPr id="6" name="Freeform 5"/>
            <p:cNvSpPr/>
            <p:nvPr/>
          </p:nvSpPr>
          <p:spPr>
            <a:xfrm>
              <a:off x="-64676" y="1483167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412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 flipH="1">
              <a:off x="1061040" y="1525695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flipH="1" flipV="1">
              <a:off x="1057499" y="1989982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flipV="1">
              <a:off x="-64675" y="1949081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936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788143" y="1929266"/>
              <a:ext cx="276444" cy="5025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1114505"/>
                <a:gd name="connsiteY0" fmla="*/ 0 h 106874"/>
                <a:gd name="connsiteX1" fmla="*/ 1114505 w 1114505"/>
                <a:gd name="connsiteY1" fmla="*/ 106874 h 106874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308265"/>
                <a:gd name="connsiteY0" fmla="*/ 0 h 2467"/>
                <a:gd name="connsiteX1" fmla="*/ 308265 w 308265"/>
                <a:gd name="connsiteY1" fmla="*/ 2467 h 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65" h="2467">
                  <a:moveTo>
                    <a:pt x="0" y="0"/>
                  </a:moveTo>
                  <a:lnTo>
                    <a:pt x="308265" y="2467"/>
                  </a:lnTo>
                </a:path>
              </a:pathLst>
            </a:custGeom>
            <a:noFill/>
            <a:ln w="234950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y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59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020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"/>
    </mc:Choice>
    <mc:Fallback>
      <p:transition spd="slow" advTm="258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Content Placeholder 3" descr="pip_action16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0" t="64078" r="-143856" b="-64078"/>
          <a:stretch/>
        </p:blipFill>
        <p:spPr>
          <a:xfrm>
            <a:off x="1828800" y="1600199"/>
            <a:ext cx="21406752" cy="11772900"/>
          </a:xfrm>
        </p:spPr>
      </p:pic>
      <p:grpSp>
        <p:nvGrpSpPr>
          <p:cNvPr id="5" name="Group 4"/>
          <p:cNvGrpSpPr/>
          <p:nvPr/>
        </p:nvGrpSpPr>
        <p:grpSpPr>
          <a:xfrm flipV="1">
            <a:off x="6510677" y="5044376"/>
            <a:ext cx="2004673" cy="859168"/>
            <a:chOff x="-64676" y="1483167"/>
            <a:chExt cx="2004673" cy="859168"/>
          </a:xfrm>
        </p:grpSpPr>
        <p:sp>
          <p:nvSpPr>
            <p:cNvPr id="6" name="Freeform 5"/>
            <p:cNvSpPr/>
            <p:nvPr/>
          </p:nvSpPr>
          <p:spPr>
            <a:xfrm>
              <a:off x="-64676" y="1483167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412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 flipH="1">
              <a:off x="1061040" y="1525695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flipH="1" flipV="1">
              <a:off x="1057499" y="1989982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flipV="1">
              <a:off x="-64675" y="1949081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936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788143" y="1929266"/>
              <a:ext cx="276444" cy="5025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1114505"/>
                <a:gd name="connsiteY0" fmla="*/ 0 h 106874"/>
                <a:gd name="connsiteX1" fmla="*/ 1114505 w 1114505"/>
                <a:gd name="connsiteY1" fmla="*/ 106874 h 106874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308265"/>
                <a:gd name="connsiteY0" fmla="*/ 0 h 2467"/>
                <a:gd name="connsiteX1" fmla="*/ 308265 w 308265"/>
                <a:gd name="connsiteY1" fmla="*/ 2467 h 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65" h="2467">
                  <a:moveTo>
                    <a:pt x="0" y="0"/>
                  </a:moveTo>
                  <a:lnTo>
                    <a:pt x="308265" y="2467"/>
                  </a:lnTo>
                </a:path>
              </a:pathLst>
            </a:custGeom>
            <a:noFill/>
            <a:ln w="234950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y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59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158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"/>
    </mc:Choice>
    <mc:Fallback>
      <p:transition spd="slow" advTm="473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5" name="Content Placeholder 4" descr="pip_action17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0" t="64078" r="-143856" b="-64078"/>
          <a:stretch/>
        </p:blipFill>
        <p:spPr>
          <a:xfrm>
            <a:off x="1828800" y="1600199"/>
            <a:ext cx="21406752" cy="11772900"/>
          </a:xfrm>
        </p:spPr>
      </p:pic>
      <p:grpSp>
        <p:nvGrpSpPr>
          <p:cNvPr id="4" name="Group 3"/>
          <p:cNvGrpSpPr/>
          <p:nvPr/>
        </p:nvGrpSpPr>
        <p:grpSpPr>
          <a:xfrm flipV="1">
            <a:off x="6510677" y="5044376"/>
            <a:ext cx="2004673" cy="859168"/>
            <a:chOff x="-64676" y="1483167"/>
            <a:chExt cx="2004673" cy="859168"/>
          </a:xfrm>
        </p:grpSpPr>
        <p:sp>
          <p:nvSpPr>
            <p:cNvPr id="6" name="Freeform 5"/>
            <p:cNvSpPr/>
            <p:nvPr/>
          </p:nvSpPr>
          <p:spPr>
            <a:xfrm>
              <a:off x="-64676" y="1483167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412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 flipH="1">
              <a:off x="1061040" y="1525695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flipH="1" flipV="1">
              <a:off x="1057499" y="1989982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flipV="1">
              <a:off x="-64675" y="1949081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936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788143" y="1929266"/>
              <a:ext cx="276444" cy="5025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1114505"/>
                <a:gd name="connsiteY0" fmla="*/ 0 h 106874"/>
                <a:gd name="connsiteX1" fmla="*/ 1114505 w 1114505"/>
                <a:gd name="connsiteY1" fmla="*/ 106874 h 106874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308265"/>
                <a:gd name="connsiteY0" fmla="*/ 0 h 2467"/>
                <a:gd name="connsiteX1" fmla="*/ 308265 w 308265"/>
                <a:gd name="connsiteY1" fmla="*/ 2467 h 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65" h="2467">
                  <a:moveTo>
                    <a:pt x="0" y="0"/>
                  </a:moveTo>
                  <a:lnTo>
                    <a:pt x="308265" y="2467"/>
                  </a:lnTo>
                </a:path>
              </a:pathLst>
            </a:custGeom>
            <a:noFill/>
            <a:ln w="234950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y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59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187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"/>
    </mc:Choice>
    <mc:Fallback>
      <p:transition spd="slow" advTm="357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Content Placeholder 3" descr="pip_action18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0" t="64078" r="-143856" b="-64078"/>
          <a:stretch/>
        </p:blipFill>
        <p:spPr>
          <a:xfrm>
            <a:off x="1828800" y="1600199"/>
            <a:ext cx="21406752" cy="11772900"/>
          </a:xfrm>
        </p:spPr>
      </p:pic>
      <p:grpSp>
        <p:nvGrpSpPr>
          <p:cNvPr id="5" name="Group 4"/>
          <p:cNvGrpSpPr/>
          <p:nvPr/>
        </p:nvGrpSpPr>
        <p:grpSpPr>
          <a:xfrm flipV="1">
            <a:off x="6510677" y="5044376"/>
            <a:ext cx="2004673" cy="859168"/>
            <a:chOff x="-64676" y="1483167"/>
            <a:chExt cx="2004673" cy="859168"/>
          </a:xfrm>
        </p:grpSpPr>
        <p:sp>
          <p:nvSpPr>
            <p:cNvPr id="6" name="Freeform 5"/>
            <p:cNvSpPr/>
            <p:nvPr/>
          </p:nvSpPr>
          <p:spPr>
            <a:xfrm>
              <a:off x="-64676" y="1483167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412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 flipH="1">
              <a:off x="1061040" y="1525695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flipH="1" flipV="1">
              <a:off x="1057499" y="1989982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flipV="1">
              <a:off x="-64675" y="1949081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936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788143" y="1929266"/>
              <a:ext cx="276444" cy="5025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1114505"/>
                <a:gd name="connsiteY0" fmla="*/ 0 h 106874"/>
                <a:gd name="connsiteX1" fmla="*/ 1114505 w 1114505"/>
                <a:gd name="connsiteY1" fmla="*/ 106874 h 106874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308265"/>
                <a:gd name="connsiteY0" fmla="*/ 0 h 2467"/>
                <a:gd name="connsiteX1" fmla="*/ 308265 w 308265"/>
                <a:gd name="connsiteY1" fmla="*/ 2467 h 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65" h="2467">
                  <a:moveTo>
                    <a:pt x="0" y="0"/>
                  </a:moveTo>
                  <a:lnTo>
                    <a:pt x="308265" y="2467"/>
                  </a:lnTo>
                </a:path>
              </a:pathLst>
            </a:custGeom>
            <a:noFill/>
            <a:ln w="234950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y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59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004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"/>
    </mc:Choice>
    <mc:Fallback>
      <p:transition spd="slow" advTm="435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5" name="Content Placeholder 4" descr="pip_action19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0" t="64078" r="-143856" b="-64078"/>
          <a:stretch/>
        </p:blipFill>
        <p:spPr>
          <a:xfrm>
            <a:off x="1828800" y="1600199"/>
            <a:ext cx="21406752" cy="11772900"/>
          </a:xfrm>
        </p:spPr>
      </p:pic>
      <p:grpSp>
        <p:nvGrpSpPr>
          <p:cNvPr id="4" name="Group 3"/>
          <p:cNvGrpSpPr/>
          <p:nvPr/>
        </p:nvGrpSpPr>
        <p:grpSpPr>
          <a:xfrm flipV="1">
            <a:off x="6510677" y="5044376"/>
            <a:ext cx="2004673" cy="859168"/>
            <a:chOff x="-64676" y="1483167"/>
            <a:chExt cx="2004673" cy="859168"/>
          </a:xfrm>
        </p:grpSpPr>
        <p:sp>
          <p:nvSpPr>
            <p:cNvPr id="6" name="Freeform 5"/>
            <p:cNvSpPr/>
            <p:nvPr/>
          </p:nvSpPr>
          <p:spPr>
            <a:xfrm>
              <a:off x="-64676" y="1483167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412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 flipH="1">
              <a:off x="1061040" y="1525695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flipH="1" flipV="1">
              <a:off x="1057499" y="1989982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174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flipV="1">
              <a:off x="-64675" y="1949081"/>
              <a:ext cx="878957" cy="352353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0132" h="172999">
                  <a:moveTo>
                    <a:pt x="0" y="0"/>
                  </a:moveTo>
                  <a:cubicBezTo>
                    <a:pt x="318806" y="95949"/>
                    <a:pt x="605995" y="171017"/>
                    <a:pt x="980132" y="172999"/>
                  </a:cubicBezTo>
                </a:path>
              </a:pathLst>
            </a:custGeom>
            <a:noFill/>
            <a:ln w="193675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788143" y="1929266"/>
              <a:ext cx="276444" cy="5025"/>
            </a:xfrm>
            <a:custGeom>
              <a:avLst/>
              <a:gdLst>
                <a:gd name="connsiteX0" fmla="*/ 0 w 1155404"/>
                <a:gd name="connsiteY0" fmla="*/ 0 h 340242"/>
                <a:gd name="connsiteX1" fmla="*/ 418213 w 1155404"/>
                <a:gd name="connsiteY1" fmla="*/ 233916 h 340242"/>
                <a:gd name="connsiteX2" fmla="*/ 1155404 w 1155404"/>
                <a:gd name="connsiteY2" fmla="*/ 340242 h 340242"/>
                <a:gd name="connsiteX0" fmla="*/ 0 w 1155404"/>
                <a:gd name="connsiteY0" fmla="*/ 0 h 396949"/>
                <a:gd name="connsiteX1" fmla="*/ 418213 w 1155404"/>
                <a:gd name="connsiteY1" fmla="*/ 233916 h 396949"/>
                <a:gd name="connsiteX2" fmla="*/ 1155404 w 1155404"/>
                <a:gd name="connsiteY2" fmla="*/ 396949 h 396949"/>
                <a:gd name="connsiteX0" fmla="*/ 0 w 854299"/>
                <a:gd name="connsiteY0" fmla="*/ 0 h 361507"/>
                <a:gd name="connsiteX1" fmla="*/ 418213 w 854299"/>
                <a:gd name="connsiteY1" fmla="*/ 233916 h 361507"/>
                <a:gd name="connsiteX2" fmla="*/ 854299 w 854299"/>
                <a:gd name="connsiteY2" fmla="*/ 361507 h 361507"/>
                <a:gd name="connsiteX0" fmla="*/ 0 w 1267444"/>
                <a:gd name="connsiteY0" fmla="*/ 0 h 418214"/>
                <a:gd name="connsiteX1" fmla="*/ 418213 w 1267444"/>
                <a:gd name="connsiteY1" fmla="*/ 233916 h 418214"/>
                <a:gd name="connsiteX2" fmla="*/ 1267444 w 1267444"/>
                <a:gd name="connsiteY2" fmla="*/ 418214 h 418214"/>
                <a:gd name="connsiteX0" fmla="*/ 0 w 672235"/>
                <a:gd name="connsiteY0" fmla="*/ 0 h 567070"/>
                <a:gd name="connsiteX1" fmla="*/ 418213 w 672235"/>
                <a:gd name="connsiteY1" fmla="*/ 233916 h 567070"/>
                <a:gd name="connsiteX2" fmla="*/ 672235 w 672235"/>
                <a:gd name="connsiteY2" fmla="*/ 567070 h 567070"/>
                <a:gd name="connsiteX0" fmla="*/ 0 w 987346"/>
                <a:gd name="connsiteY0" fmla="*/ 0 h 340242"/>
                <a:gd name="connsiteX1" fmla="*/ 418213 w 987346"/>
                <a:gd name="connsiteY1" fmla="*/ 233916 h 340242"/>
                <a:gd name="connsiteX2" fmla="*/ 987346 w 987346"/>
                <a:gd name="connsiteY2" fmla="*/ 340242 h 340242"/>
                <a:gd name="connsiteX0" fmla="*/ 0 w 1260441"/>
                <a:gd name="connsiteY0" fmla="*/ 0 h 485554"/>
                <a:gd name="connsiteX1" fmla="*/ 418213 w 1260441"/>
                <a:gd name="connsiteY1" fmla="*/ 233916 h 485554"/>
                <a:gd name="connsiteX2" fmla="*/ 1260441 w 1260441"/>
                <a:gd name="connsiteY2" fmla="*/ 485554 h 485554"/>
                <a:gd name="connsiteX0" fmla="*/ 0 w 2345822"/>
                <a:gd name="connsiteY0" fmla="*/ 0 h 1293629"/>
                <a:gd name="connsiteX1" fmla="*/ 418213 w 2345822"/>
                <a:gd name="connsiteY1" fmla="*/ 233916 h 1293629"/>
                <a:gd name="connsiteX2" fmla="*/ 2345822 w 2345822"/>
                <a:gd name="connsiteY2" fmla="*/ 1293629 h 1293629"/>
                <a:gd name="connsiteX0" fmla="*/ 0 w 1099384"/>
                <a:gd name="connsiteY0" fmla="*/ 0 h 242622"/>
                <a:gd name="connsiteX1" fmla="*/ 418213 w 1099384"/>
                <a:gd name="connsiteY1" fmla="*/ 233916 h 242622"/>
                <a:gd name="connsiteX2" fmla="*/ 1099384 w 1099384"/>
                <a:gd name="connsiteY2" fmla="*/ 187843 h 242622"/>
                <a:gd name="connsiteX0" fmla="*/ 0 w 1155404"/>
                <a:gd name="connsiteY0" fmla="*/ 0 h 489981"/>
                <a:gd name="connsiteX1" fmla="*/ 418213 w 1155404"/>
                <a:gd name="connsiteY1" fmla="*/ 233916 h 489981"/>
                <a:gd name="connsiteX2" fmla="*/ 1155404 w 1155404"/>
                <a:gd name="connsiteY2" fmla="*/ 489099 h 489981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917321"/>
                <a:gd name="connsiteY0" fmla="*/ 0 h 339073"/>
                <a:gd name="connsiteX1" fmla="*/ 418213 w 917321"/>
                <a:gd name="connsiteY1" fmla="*/ 233916 h 339073"/>
                <a:gd name="connsiteX2" fmla="*/ 917321 w 917321"/>
                <a:gd name="connsiteY2" fmla="*/ 336699 h 339073"/>
                <a:gd name="connsiteX0" fmla="*/ 0 w 1043366"/>
                <a:gd name="connsiteY0" fmla="*/ 0 h 332184"/>
                <a:gd name="connsiteX1" fmla="*/ 418213 w 1043366"/>
                <a:gd name="connsiteY1" fmla="*/ 233916 h 332184"/>
                <a:gd name="connsiteX2" fmla="*/ 1043366 w 1043366"/>
                <a:gd name="connsiteY2" fmla="*/ 329611 h 332184"/>
                <a:gd name="connsiteX0" fmla="*/ 0 w 1043366"/>
                <a:gd name="connsiteY0" fmla="*/ 0 h 329974"/>
                <a:gd name="connsiteX1" fmla="*/ 418213 w 1043366"/>
                <a:gd name="connsiteY1" fmla="*/ 233916 h 329974"/>
                <a:gd name="connsiteX2" fmla="*/ 1043366 w 1043366"/>
                <a:gd name="connsiteY2" fmla="*/ 329611 h 329974"/>
                <a:gd name="connsiteX0" fmla="*/ 0 w 1043366"/>
                <a:gd name="connsiteY0" fmla="*/ 0 h 329646"/>
                <a:gd name="connsiteX1" fmla="*/ 418213 w 1043366"/>
                <a:gd name="connsiteY1" fmla="*/ 233916 h 329646"/>
                <a:gd name="connsiteX2" fmla="*/ 1043366 w 1043366"/>
                <a:gd name="connsiteY2" fmla="*/ 329611 h 329646"/>
                <a:gd name="connsiteX0" fmla="*/ 0 w 980132"/>
                <a:gd name="connsiteY0" fmla="*/ 0 h 173021"/>
                <a:gd name="connsiteX1" fmla="*/ 354979 w 980132"/>
                <a:gd name="connsiteY1" fmla="*/ 77304 h 173021"/>
                <a:gd name="connsiteX2" fmla="*/ 980132 w 980132"/>
                <a:gd name="connsiteY2" fmla="*/ 172999 h 173021"/>
                <a:gd name="connsiteX0" fmla="*/ 0 w 980132"/>
                <a:gd name="connsiteY0" fmla="*/ 0 h 173043"/>
                <a:gd name="connsiteX1" fmla="*/ 481448 w 980132"/>
                <a:gd name="connsiteY1" fmla="*/ 112107 h 173043"/>
                <a:gd name="connsiteX2" fmla="*/ 980132 w 980132"/>
                <a:gd name="connsiteY2" fmla="*/ 172999 h 173043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980132"/>
                <a:gd name="connsiteY0" fmla="*/ 0 h 172999"/>
                <a:gd name="connsiteX1" fmla="*/ 980132 w 980132"/>
                <a:gd name="connsiteY1" fmla="*/ 172999 h 172999"/>
                <a:gd name="connsiteX0" fmla="*/ 0 w 1114505"/>
                <a:gd name="connsiteY0" fmla="*/ 0 h 106874"/>
                <a:gd name="connsiteX1" fmla="*/ 1114505 w 1114505"/>
                <a:gd name="connsiteY1" fmla="*/ 106874 h 106874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695577"/>
                <a:gd name="connsiteY0" fmla="*/ 0 h 85993"/>
                <a:gd name="connsiteX1" fmla="*/ 695577 w 695577"/>
                <a:gd name="connsiteY1" fmla="*/ 85993 h 85993"/>
                <a:gd name="connsiteX0" fmla="*/ 0 w 308265"/>
                <a:gd name="connsiteY0" fmla="*/ 0 h 2467"/>
                <a:gd name="connsiteX1" fmla="*/ 308265 w 308265"/>
                <a:gd name="connsiteY1" fmla="*/ 2467 h 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8265" h="2467">
                  <a:moveTo>
                    <a:pt x="0" y="0"/>
                  </a:moveTo>
                  <a:lnTo>
                    <a:pt x="308265" y="2467"/>
                  </a:lnTo>
                </a:path>
              </a:pathLst>
            </a:custGeom>
            <a:noFill/>
            <a:ln w="234950">
              <a:solidFill>
                <a:schemeClr val="bg2">
                  <a:lumMod val="90000"/>
                </a:schemeClr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4814092"/>
                <a:ext cx="529056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43" y="4762466"/>
                <a:ext cx="841384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339" y="5730542"/>
                <a:ext cx="533671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01" y="5765530"/>
                <a:ext cx="841384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charset="0"/>
                        </a:rPr>
                        <m:t>y</m:t>
                      </m:r>
                      <m:r>
                        <a:rPr lang="en-US" sz="2000" b="0" i="1" smtClean="0">
                          <a:latin typeface="Cambria Math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791" y="4308400"/>
                <a:ext cx="851067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59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43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"/>
    </mc:Choice>
    <mc:Fallback>
      <p:transition spd="slow" advTm="371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Content Placeholder 3" descr="pip_action20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539" r="-465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0410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1"/>
    </mc:Choice>
    <mc:Fallback>
      <p:transition spd="slow" advTm="2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74" y="2869188"/>
            <a:ext cx="1918525" cy="1818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71" y="2824497"/>
            <a:ext cx="1576465" cy="1907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363" y="5616043"/>
            <a:ext cx="182428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</a:t>
            </a:r>
            <a:r>
              <a:rPr lang="en-US" sz="2800" dirty="0" smtClean="0"/>
              <a:t>inite order</a:t>
            </a:r>
          </a:p>
          <a:p>
            <a:pPr algn="ctr"/>
            <a:r>
              <a:rPr lang="en-US" dirty="0" smtClean="0"/>
              <a:t>(up to power)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6221" y="5607906"/>
            <a:ext cx="2446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r>
              <a:rPr lang="en-US" sz="2800" dirty="0" smtClean="0"/>
              <a:t>seudo-</a:t>
            </a:r>
            <a:r>
              <a:rPr lang="en-US" sz="2800" dirty="0" err="1" smtClean="0"/>
              <a:t>Anosov</a:t>
            </a:r>
            <a:endParaRPr lang="en-US" sz="2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648228" y="5616043"/>
            <a:ext cx="161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Reducible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99665" y="2345968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s</a:t>
            </a:r>
            <a:r>
              <a:rPr lang="en-US" sz="2800" dirty="0" smtClean="0">
                <a:solidFill>
                  <a:schemeClr val="accent1"/>
                </a:solidFill>
              </a:rPr>
              <a:t>ink (F</a:t>
            </a:r>
            <a:r>
              <a:rPr lang="en-US" sz="2800" baseline="30000" dirty="0" smtClean="0">
                <a:solidFill>
                  <a:schemeClr val="accent1"/>
                </a:solidFill>
              </a:rPr>
              <a:t>u</a:t>
            </a:r>
            <a:r>
              <a:rPr lang="en-US" sz="2800" dirty="0" smtClean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40866" y="4628558"/>
            <a:ext cx="1706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s</a:t>
            </a:r>
            <a:r>
              <a:rPr lang="en-US" sz="2800" dirty="0" smtClean="0">
                <a:solidFill>
                  <a:schemeClr val="accent1"/>
                </a:solidFill>
              </a:rPr>
              <a:t>ource (F</a:t>
            </a:r>
            <a:r>
              <a:rPr lang="en-US" sz="2800" baseline="30000" dirty="0" smtClean="0">
                <a:solidFill>
                  <a:schemeClr val="accent1"/>
                </a:solidFill>
              </a:rPr>
              <a:t>s</a:t>
            </a:r>
            <a:r>
              <a:rPr lang="en-US" sz="2800" dirty="0" smtClean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41198" y="4628558"/>
            <a:ext cx="1994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source/sink </a:t>
            </a:r>
          </a:p>
          <a:p>
            <a:r>
              <a:rPr lang="en-US" sz="2000" dirty="0" smtClean="0">
                <a:solidFill>
                  <a:schemeClr val="accent1"/>
                </a:solidFill>
              </a:rPr>
              <a:t>(invariant curves)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6489" y="3516740"/>
            <a:ext cx="1312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Teich</a:t>
            </a:r>
            <a:r>
              <a:rPr lang="en-US" sz="2800" dirty="0" smtClean="0"/>
              <a:t>(S)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370" y="2371291"/>
            <a:ext cx="122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PMF(S)</a:t>
            </a:r>
            <a:endParaRPr lang="en-US" sz="2800" dirty="0" err="1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213695" y="2812066"/>
                <a:ext cx="989245" cy="4616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&gt;1</m:t>
                      </m:r>
                    </m:oMath>
                  </m:oMathPara>
                </a14:m>
                <a:endParaRPr lang="en-US" sz="2400" dirty="0" err="1" smtClean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95" y="2812066"/>
                <a:ext cx="989245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50376" y="4282391"/>
                <a:ext cx="989245" cy="4616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&lt;1</m:t>
                      </m:r>
                    </m:oMath>
                  </m:oMathPara>
                </a14:m>
                <a:endParaRPr lang="en-US" sz="2400" dirty="0" err="1" smtClean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376" y="4282391"/>
                <a:ext cx="989245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838234" y="3933461"/>
                <a:ext cx="987643" cy="4616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endParaRPr lang="en-US" sz="2400" dirty="0" err="1" smtClean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34" y="3933461"/>
                <a:ext cx="987643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670364" y="483080"/>
            <a:ext cx="7388756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Thurston (70s): </a:t>
            </a:r>
            <a:r>
              <a:rPr lang="en-US" sz="2800" dirty="0" smtClean="0"/>
              <a:t>Compute the piecewise linear map and find all the eigenvectors.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70363" y="1624374"/>
            <a:ext cx="3484993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2400" dirty="0"/>
              <a:t>Exponentially many </a:t>
            </a:r>
            <a:r>
              <a:rPr lang="en-US" sz="2400" dirty="0" smtClean="0"/>
              <a:t>pieces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4240001" y="1580655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☹️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8137505" y="63696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🙂</a:t>
            </a:r>
            <a:endParaRPr lang="en-US" sz="36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894" y="2812066"/>
            <a:ext cx="1940409" cy="19522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5154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881"/>
    </mc:Choice>
    <mc:Fallback>
      <p:transition spd="slow" advTm="89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Content Placeholder 3" descr="pip_action20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539" r="-46539"/>
          <a:stretch>
            <a:fillRect/>
          </a:stretch>
        </p:blipFill>
        <p:spPr/>
      </p:pic>
      <p:pic>
        <p:nvPicPr>
          <p:cNvPr id="17" name="Content Placeholder 3" descr="pip.fi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59" r="-15459"/>
          <a:stretch>
            <a:fillRect/>
          </a:stretch>
        </p:blipFill>
        <p:spPr>
          <a:xfrm>
            <a:off x="-491055" y="1542079"/>
            <a:ext cx="4263926" cy="234499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1648119" y="2032768"/>
            <a:ext cx="660099" cy="665510"/>
          </a:xfrm>
          <a:prstGeom prst="line">
            <a:avLst/>
          </a:prstGeom>
          <a:ln w="539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3" descr="pip.fi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59" r="-15459"/>
          <a:stretch>
            <a:fillRect/>
          </a:stretch>
        </p:blipFill>
        <p:spPr>
          <a:xfrm>
            <a:off x="-169333" y="4822399"/>
            <a:ext cx="3564605" cy="196039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587591" y="5235787"/>
            <a:ext cx="578488" cy="566809"/>
          </a:xfrm>
          <a:prstGeom prst="line">
            <a:avLst/>
          </a:prstGeom>
          <a:ln w="539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3" descr="pip.fi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59" r="-15459"/>
          <a:stretch>
            <a:fillRect/>
          </a:stretch>
        </p:blipFill>
        <p:spPr>
          <a:xfrm>
            <a:off x="5913057" y="4814901"/>
            <a:ext cx="3564605" cy="196039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7157807" y="5228289"/>
            <a:ext cx="512174" cy="566810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081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43"/>
    </mc:Choice>
    <mc:Fallback>
      <p:transition spd="slow" advTm="8543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Natural splitting sequences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" name="Content Placeholder 3" descr="pip_action20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539" r="-46539"/>
          <a:stretch>
            <a:fillRect/>
          </a:stretch>
        </p:blipFill>
        <p:spPr/>
      </p:pic>
      <p:pic>
        <p:nvPicPr>
          <p:cNvPr id="17" name="Content Placeholder 3" descr="pip.fi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59" r="-15459"/>
          <a:stretch>
            <a:fillRect/>
          </a:stretch>
        </p:blipFill>
        <p:spPr>
          <a:xfrm>
            <a:off x="-491055" y="1542079"/>
            <a:ext cx="4263926" cy="234499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2008682" y="2398426"/>
            <a:ext cx="299536" cy="299852"/>
          </a:xfrm>
          <a:prstGeom prst="line">
            <a:avLst/>
          </a:prstGeom>
          <a:ln w="539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3" descr="pip.fi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59" r="-15459"/>
          <a:stretch>
            <a:fillRect/>
          </a:stretch>
        </p:blipFill>
        <p:spPr>
          <a:xfrm>
            <a:off x="-169333" y="4822399"/>
            <a:ext cx="3564605" cy="196039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587591" y="5235787"/>
            <a:ext cx="578488" cy="566809"/>
          </a:xfrm>
          <a:prstGeom prst="line">
            <a:avLst/>
          </a:prstGeom>
          <a:ln w="539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3" descr="pip.fi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59" r="-15459"/>
          <a:stretch>
            <a:fillRect/>
          </a:stretch>
        </p:blipFill>
        <p:spPr>
          <a:xfrm>
            <a:off x="5913057" y="4814901"/>
            <a:ext cx="3564605" cy="196039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7157807" y="5228289"/>
            <a:ext cx="512174" cy="566810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33413" y="2051709"/>
            <a:ext cx="367774" cy="339222"/>
          </a:xfrm>
          <a:prstGeom prst="line">
            <a:avLst/>
          </a:prstGeom>
          <a:ln w="539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924021" y="2324409"/>
            <a:ext cx="84661" cy="91866"/>
          </a:xfrm>
          <a:prstGeom prst="ellipse">
            <a:avLst/>
          </a:prstGeom>
          <a:solidFill>
            <a:schemeClr val="accent4"/>
          </a:solidFill>
          <a:ln>
            <a:solidFill>
              <a:srgbClr val="7030A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11362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22"/>
    </mc:Choice>
    <mc:Fallback>
      <p:transition spd="slow" advTm="19522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398585"/>
                <a:ext cx="7886700" cy="5778378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“Natural” splitting sequences associated to f: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1" dirty="0" smtClean="0"/>
                  <a:t>Apply the generators after each other and perform just as many </a:t>
                </a:r>
                <a:r>
                  <a:rPr lang="en-US" i="1" dirty="0" err="1" smtClean="0"/>
                  <a:t>splittings</a:t>
                </a:r>
                <a:r>
                  <a:rPr lang="en-US" i="1" dirty="0" smtClean="0"/>
                  <a:t> as necessary to be carried on a standard train track.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solidFill>
                      <a:schemeClr val="accent1"/>
                    </a:solidFill>
                  </a:rPr>
                  <a:t>We get: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→⋯→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i="1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i="1" dirty="0"/>
                  <a:t> is carried by a standard train track</a:t>
                </a:r>
                <a:r>
                  <a:rPr lang="en-US" i="1" dirty="0" smtClean="0"/>
                  <a:t>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i="1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solidFill>
                      <a:schemeClr val="accent1"/>
                    </a:solidFill>
                  </a:rPr>
                  <a:t>Fact: </a:t>
                </a:r>
                <a:r>
                  <a:rPr lang="en-US" dirty="0" smtClean="0"/>
                  <a:t>n = O(N).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i="1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>
                    <a:solidFill>
                      <a:schemeClr val="accent1"/>
                    </a:solidFill>
                  </a:rPr>
                  <a:t>Problem: </a:t>
                </a:r>
                <a:r>
                  <a:rPr lang="en-US" dirty="0" smtClean="0"/>
                  <a:t>There </a:t>
                </a:r>
                <a:r>
                  <a:rPr lang="en-US" dirty="0"/>
                  <a:t>are many such splitting sequences. Which one should we compute?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i="1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i="1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98585"/>
                <a:ext cx="7886700" cy="5778378"/>
              </a:xfrm>
              <a:blipFill rotWithShape="0">
                <a:blip r:embed="rId2"/>
                <a:stretch>
                  <a:fillRect l="-1546" t="-949" r="-2473" b="-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313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59"/>
    </mc:Choice>
    <mc:Fallback>
      <p:transition spd="slow" advTm="20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06" y="1192178"/>
            <a:ext cx="2352106" cy="23664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86559" y="3440685"/>
            <a:ext cx="336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28287" y="1285370"/>
            <a:ext cx="224852" cy="243018"/>
          </a:xfrm>
          <a:prstGeom prst="ellipse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2495491" y="695434"/>
            <a:ext cx="867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B050"/>
                </a:solidFill>
              </a:rPr>
              <a:t>f</a:t>
            </a:r>
            <a:r>
              <a:rPr lang="en-US" sz="2800" baseline="30000" dirty="0" err="1" smtClean="0">
                <a:solidFill>
                  <a:srgbClr val="00B050"/>
                </a:solidFill>
              </a:rPr>
              <a:t>Q</a:t>
            </a:r>
            <a:r>
              <a:rPr lang="en-US" sz="2800" dirty="0" smtClean="0">
                <a:solidFill>
                  <a:srgbClr val="00B050"/>
                </a:solidFill>
              </a:rPr>
              <a:t>(c)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323288" y="3363027"/>
            <a:ext cx="211133" cy="21229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9" name="Circular Arrow 8"/>
          <p:cNvSpPr/>
          <p:nvPr/>
        </p:nvSpPr>
        <p:spPr>
          <a:xfrm rot="5400000" flipH="1">
            <a:off x="1620762" y="1534291"/>
            <a:ext cx="2362007" cy="175045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490472"/>
              <a:gd name="adj5" fmla="val 12500"/>
            </a:avLst>
          </a:prstGeom>
          <a:solidFill>
            <a:srgbClr val="00B0F0">
              <a:alpha val="56000"/>
            </a:srgb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39029" y="554927"/>
            <a:ext cx="3864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 want </a:t>
            </a:r>
            <a:r>
              <a:rPr lang="en-US" sz="2800" smtClean="0"/>
              <a:t>this linear piece</a:t>
            </a:r>
            <a:endParaRPr lang="en-US" sz="2800" dirty="0" err="1" smtClean="0"/>
          </a:p>
        </p:txBody>
      </p:sp>
      <p:cxnSp>
        <p:nvCxnSpPr>
          <p:cNvPr id="14" name="Straight Arrow Connector 13"/>
          <p:cNvCxnSpPr>
            <a:stCxn id="10" idx="1"/>
          </p:cNvCxnSpPr>
          <p:nvPr/>
        </p:nvCxnSpPr>
        <p:spPr>
          <a:xfrm flipH="1">
            <a:off x="2801765" y="816537"/>
            <a:ext cx="1737264" cy="52268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894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6"/>
    </mc:Choice>
    <mc:Fallback>
      <p:transition spd="slow" advTm="5656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06" y="1192178"/>
            <a:ext cx="2352106" cy="23664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86559" y="3440685"/>
            <a:ext cx="336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28287" y="1285370"/>
            <a:ext cx="224852" cy="243018"/>
          </a:xfrm>
          <a:prstGeom prst="ellipse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2495491" y="695434"/>
            <a:ext cx="867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B050"/>
                </a:solidFill>
              </a:rPr>
              <a:t>f</a:t>
            </a:r>
            <a:r>
              <a:rPr lang="en-US" sz="2800" baseline="30000" dirty="0" err="1" smtClean="0">
                <a:solidFill>
                  <a:srgbClr val="00B050"/>
                </a:solidFill>
              </a:rPr>
              <a:t>Q</a:t>
            </a:r>
            <a:r>
              <a:rPr lang="en-US" sz="2800" dirty="0" smtClean="0">
                <a:solidFill>
                  <a:srgbClr val="00B050"/>
                </a:solidFill>
              </a:rPr>
              <a:t>(c)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323288" y="3363027"/>
            <a:ext cx="211133" cy="21229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9" name="Circular Arrow 8"/>
          <p:cNvSpPr/>
          <p:nvPr/>
        </p:nvSpPr>
        <p:spPr>
          <a:xfrm rot="5400000" flipH="1">
            <a:off x="1620762" y="1534291"/>
            <a:ext cx="2362007" cy="175045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490472"/>
              <a:gd name="adj5" fmla="val 12500"/>
            </a:avLst>
          </a:prstGeom>
          <a:solidFill>
            <a:srgbClr val="00B0F0">
              <a:alpha val="56000"/>
            </a:srgb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39029" y="554927"/>
            <a:ext cx="3864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 want </a:t>
            </a:r>
            <a:r>
              <a:rPr lang="en-US" sz="2800" smtClean="0"/>
              <a:t>this linear piece</a:t>
            </a:r>
            <a:endParaRPr lang="en-US" sz="2800" dirty="0" err="1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876821" y="2014958"/>
                <a:ext cx="318867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So we should always split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en-US" sz="2800" dirty="0" smtClean="0"/>
                  <a:t> is carried.</a:t>
                </a:r>
                <a:endParaRPr lang="en-US" sz="2800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21" y="2014958"/>
                <a:ext cx="3188677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3824" t="-4405" r="-4971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10" idx="1"/>
          </p:cNvCxnSpPr>
          <p:nvPr/>
        </p:nvCxnSpPr>
        <p:spPr>
          <a:xfrm flipH="1">
            <a:off x="2801765" y="816537"/>
            <a:ext cx="1737264" cy="52268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94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52"/>
    </mc:Choice>
    <mc:Fallback>
      <p:transition spd="slow" advTm="8252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06" y="1192178"/>
            <a:ext cx="2352106" cy="23664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86559" y="3440685"/>
            <a:ext cx="336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28287" y="1285370"/>
            <a:ext cx="224852" cy="243018"/>
          </a:xfrm>
          <a:prstGeom prst="ellipse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2495491" y="695434"/>
            <a:ext cx="867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B050"/>
                </a:solidFill>
              </a:rPr>
              <a:t>f</a:t>
            </a:r>
            <a:r>
              <a:rPr lang="en-US" sz="2800" baseline="30000" dirty="0" err="1" smtClean="0">
                <a:solidFill>
                  <a:srgbClr val="00B050"/>
                </a:solidFill>
              </a:rPr>
              <a:t>Q</a:t>
            </a:r>
            <a:r>
              <a:rPr lang="en-US" sz="2800" dirty="0" smtClean="0">
                <a:solidFill>
                  <a:srgbClr val="00B050"/>
                </a:solidFill>
              </a:rPr>
              <a:t>(c)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323288" y="3363027"/>
            <a:ext cx="211133" cy="21229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9" name="Circular Arrow 8"/>
          <p:cNvSpPr/>
          <p:nvPr/>
        </p:nvSpPr>
        <p:spPr>
          <a:xfrm rot="5400000" flipH="1">
            <a:off x="1620762" y="1534291"/>
            <a:ext cx="2362007" cy="175045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490472"/>
              <a:gd name="adj5" fmla="val 12500"/>
            </a:avLst>
          </a:prstGeom>
          <a:solidFill>
            <a:srgbClr val="00B0F0">
              <a:alpha val="56000"/>
            </a:srgb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39029" y="554927"/>
            <a:ext cx="3864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 want </a:t>
            </a:r>
            <a:r>
              <a:rPr lang="en-US" sz="2800" smtClean="0"/>
              <a:t>this linear piece</a:t>
            </a:r>
            <a:endParaRPr lang="en-US" sz="2800" dirty="0" err="1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876821" y="2014958"/>
                <a:ext cx="318867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So we should always split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en-US" sz="2800" dirty="0" smtClean="0"/>
                  <a:t> is carried.</a:t>
                </a:r>
                <a:endParaRPr lang="en-US" sz="2800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21" y="2014958"/>
                <a:ext cx="3188677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3824" t="-4405" r="-4971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29153" y="3963905"/>
                <a:ext cx="77583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accent1"/>
                    </a:solidFill>
                  </a:rPr>
                  <a:t>Problem: </a:t>
                </a:r>
                <a:r>
                  <a:rPr lang="en-US" sz="2800" dirty="0" smtClean="0"/>
                  <a:t>We don’t know what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en-US" sz="2800" dirty="0" smtClean="0"/>
                  <a:t> is.</a:t>
                </a:r>
                <a:endParaRPr lang="en-US" sz="28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53" y="3963905"/>
                <a:ext cx="7758355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65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10" idx="1"/>
          </p:cNvCxnSpPr>
          <p:nvPr/>
        </p:nvCxnSpPr>
        <p:spPr>
          <a:xfrm flipH="1">
            <a:off x="2801765" y="816537"/>
            <a:ext cx="1737264" cy="52268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337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93"/>
    </mc:Choice>
    <mc:Fallback>
      <p:transition spd="slow" advTm="7793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06" y="1192178"/>
            <a:ext cx="2352106" cy="23664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86559" y="3440685"/>
            <a:ext cx="336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28287" y="1285370"/>
            <a:ext cx="224852" cy="243018"/>
          </a:xfrm>
          <a:prstGeom prst="ellipse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2495491" y="695434"/>
            <a:ext cx="867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B050"/>
                </a:solidFill>
              </a:rPr>
              <a:t>f</a:t>
            </a:r>
            <a:r>
              <a:rPr lang="en-US" sz="2800" baseline="30000" dirty="0" err="1" smtClean="0">
                <a:solidFill>
                  <a:srgbClr val="00B050"/>
                </a:solidFill>
              </a:rPr>
              <a:t>Q</a:t>
            </a:r>
            <a:r>
              <a:rPr lang="en-US" sz="2800" dirty="0" smtClean="0">
                <a:solidFill>
                  <a:srgbClr val="00B050"/>
                </a:solidFill>
              </a:rPr>
              <a:t>(c)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323288" y="3363027"/>
            <a:ext cx="211133" cy="21229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9" name="Circular Arrow 8"/>
          <p:cNvSpPr/>
          <p:nvPr/>
        </p:nvSpPr>
        <p:spPr>
          <a:xfrm rot="5400000" flipH="1">
            <a:off x="1620762" y="1534291"/>
            <a:ext cx="2362007" cy="175045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490472"/>
              <a:gd name="adj5" fmla="val 12500"/>
            </a:avLst>
          </a:prstGeom>
          <a:solidFill>
            <a:srgbClr val="00B0F0">
              <a:alpha val="56000"/>
            </a:srgb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39029" y="554927"/>
            <a:ext cx="3864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 want </a:t>
            </a:r>
            <a:r>
              <a:rPr lang="en-US" sz="2800" smtClean="0"/>
              <a:t>this linear piece</a:t>
            </a:r>
            <a:endParaRPr lang="en-US" sz="2800" dirty="0" err="1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876821" y="2014958"/>
                <a:ext cx="318867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So we should always split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en-US" sz="2800" dirty="0" smtClean="0"/>
                  <a:t> is carried.</a:t>
                </a:r>
                <a:endParaRPr lang="en-US" sz="2800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21" y="2014958"/>
                <a:ext cx="3188677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3824" t="-4405" r="-4971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29153" y="3963905"/>
                <a:ext cx="7758355" cy="1852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accent1"/>
                    </a:solidFill>
                  </a:rPr>
                  <a:t>Problem: </a:t>
                </a:r>
                <a:r>
                  <a:rPr lang="en-US" sz="2800" dirty="0" smtClean="0"/>
                  <a:t>We don’t know what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en-US" sz="2800" dirty="0" smtClean="0"/>
                  <a:t> is.</a:t>
                </a:r>
                <a:endParaRPr lang="en-US" sz="2800" dirty="0"/>
              </a:p>
              <a:p>
                <a:r>
                  <a:rPr lang="en-US" sz="2800" dirty="0" smtClean="0">
                    <a:solidFill>
                      <a:schemeClr val="accent1"/>
                    </a:solidFill>
                  </a:rPr>
                  <a:t>Solution: </a:t>
                </a:r>
                <a:r>
                  <a:rPr lang="en-US" sz="2800" dirty="0" smtClean="0"/>
                  <a:t>Split towards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𝑄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𝑐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)</m:t>
                        </m:r>
                      </m:e>
                      <m:sup/>
                    </m:sSup>
                  </m:oMath>
                </a14:m>
                <a:r>
                  <a:rPr lang="en-US" sz="2800" dirty="0" smtClean="0"/>
                  <a:t>instead.</a:t>
                </a:r>
              </a:p>
              <a:p>
                <a:endParaRPr lang="en-US" sz="2800" dirty="0"/>
              </a:p>
              <a:p>
                <a:endParaRPr lang="en-US" sz="2800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53" y="3963905"/>
                <a:ext cx="7758355" cy="1852751"/>
              </a:xfrm>
              <a:prstGeom prst="rect">
                <a:avLst/>
              </a:prstGeom>
              <a:blipFill rotWithShape="0">
                <a:blip r:embed="rId4"/>
                <a:stretch>
                  <a:fillRect l="-1651" t="-2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10" idx="1"/>
          </p:cNvCxnSpPr>
          <p:nvPr/>
        </p:nvCxnSpPr>
        <p:spPr>
          <a:xfrm flipH="1">
            <a:off x="2801765" y="816537"/>
            <a:ext cx="1737264" cy="52268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644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93"/>
    </mc:Choice>
    <mc:Fallback>
      <p:transition spd="slow" advTm="9093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06" y="1192178"/>
            <a:ext cx="2352106" cy="23664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86559" y="3440685"/>
            <a:ext cx="336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28287" y="1285370"/>
            <a:ext cx="224852" cy="243018"/>
          </a:xfrm>
          <a:prstGeom prst="ellipse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2495491" y="695434"/>
            <a:ext cx="867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B050"/>
                </a:solidFill>
              </a:rPr>
              <a:t>f</a:t>
            </a:r>
            <a:r>
              <a:rPr lang="en-US" sz="2800" baseline="30000" dirty="0" err="1" smtClean="0">
                <a:solidFill>
                  <a:srgbClr val="00B050"/>
                </a:solidFill>
              </a:rPr>
              <a:t>Q</a:t>
            </a:r>
            <a:r>
              <a:rPr lang="en-US" sz="2800" dirty="0" smtClean="0">
                <a:solidFill>
                  <a:srgbClr val="00B050"/>
                </a:solidFill>
              </a:rPr>
              <a:t>(c)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323288" y="3363027"/>
            <a:ext cx="211133" cy="21229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9" name="Circular Arrow 8"/>
          <p:cNvSpPr/>
          <p:nvPr/>
        </p:nvSpPr>
        <p:spPr>
          <a:xfrm rot="5400000" flipH="1">
            <a:off x="1620762" y="1534291"/>
            <a:ext cx="2362007" cy="175045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490472"/>
              <a:gd name="adj5" fmla="val 12500"/>
            </a:avLst>
          </a:prstGeom>
          <a:solidFill>
            <a:srgbClr val="00B0F0">
              <a:alpha val="56000"/>
            </a:srgb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39029" y="554927"/>
            <a:ext cx="3864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 want </a:t>
            </a:r>
            <a:r>
              <a:rPr lang="en-US" sz="2800" smtClean="0"/>
              <a:t>this linear piece</a:t>
            </a:r>
            <a:endParaRPr lang="en-US" sz="2800" dirty="0" err="1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876821" y="2014958"/>
                <a:ext cx="318867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So we should always split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en-US" sz="2800" dirty="0" smtClean="0"/>
                  <a:t> is carried.</a:t>
                </a:r>
                <a:endParaRPr lang="en-US" sz="2800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21" y="2014958"/>
                <a:ext cx="3188677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3824" t="-4405" r="-4971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29153" y="3963905"/>
                <a:ext cx="7758355" cy="2751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accent1"/>
                    </a:solidFill>
                  </a:rPr>
                  <a:t>Problem: </a:t>
                </a:r>
                <a:r>
                  <a:rPr lang="en-US" sz="2800" dirty="0" smtClean="0"/>
                  <a:t>We don’t know what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en-US" sz="2800" dirty="0" smtClean="0"/>
                  <a:t> is.</a:t>
                </a:r>
                <a:endParaRPr lang="en-US" sz="2800" dirty="0"/>
              </a:p>
              <a:p>
                <a:r>
                  <a:rPr lang="en-US" sz="2800" dirty="0" smtClean="0">
                    <a:solidFill>
                      <a:schemeClr val="accent1"/>
                    </a:solidFill>
                  </a:rPr>
                  <a:t>Solution: </a:t>
                </a:r>
                <a:r>
                  <a:rPr lang="en-US" sz="2800" dirty="0" smtClean="0"/>
                  <a:t>Split towards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𝑄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𝑐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)</m:t>
                        </m:r>
                      </m:e>
                      <m:sup/>
                    </m:sSup>
                  </m:oMath>
                </a14:m>
                <a:r>
                  <a:rPr lang="en-US" sz="2800" dirty="0" smtClean="0"/>
                  <a:t>instead.</a:t>
                </a:r>
              </a:p>
              <a:p>
                <a:endParaRPr lang="en-US" sz="2800" dirty="0"/>
              </a:p>
              <a:p>
                <a:r>
                  <a:rPr lang="en-US" sz="2800" dirty="0" smtClean="0">
                    <a:solidFill>
                      <a:schemeClr val="accent1"/>
                    </a:solidFill>
                  </a:rPr>
                  <a:t>We get: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→⋯→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i="1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𝑓</m:t>
                        </m:r>
                        <m:r>
                          <a:rPr lang="en-US" sz="2800" i="1"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i="1" dirty="0"/>
                  <a:t> is carried by a standard train </a:t>
                </a:r>
                <a:r>
                  <a:rPr lang="en-US" sz="2800" i="1" dirty="0" smtClean="0"/>
                  <a:t>track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𝑄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</a:rPr>
                          <m:t>(</m:t>
                        </m:r>
                        <m:r>
                          <a:rPr lang="en-US" sz="2800" i="1">
                            <a:latin typeface="Cambria Math" charset="0"/>
                          </a:rPr>
                          <m:t>𝑐</m:t>
                        </m:r>
                        <m:r>
                          <a:rPr lang="en-US" sz="2800" i="1">
                            <a:latin typeface="Cambria Math" charset="0"/>
                          </a:rPr>
                          <m:t>)</m:t>
                        </m:r>
                      </m:e>
                      <m:sup/>
                    </m:sSup>
                  </m:oMath>
                </a14:m>
                <a:r>
                  <a:rPr lang="en-US" sz="2800" dirty="0" smtClean="0"/>
                  <a:t>is carried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i="1" dirty="0" smtClean="0"/>
                  <a:t>.</a:t>
                </a:r>
                <a:endParaRPr lang="en-US" sz="2800" i="1" dirty="0"/>
              </a:p>
              <a:p>
                <a:endParaRPr lang="en-US" sz="2800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53" y="3963905"/>
                <a:ext cx="7758355" cy="2751394"/>
              </a:xfrm>
              <a:prstGeom prst="rect">
                <a:avLst/>
              </a:prstGeom>
              <a:blipFill rotWithShape="0">
                <a:blip r:embed="rId4"/>
                <a:stretch>
                  <a:fillRect l="-1651" t="-1991" r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10" idx="1"/>
          </p:cNvCxnSpPr>
          <p:nvPr/>
        </p:nvCxnSpPr>
        <p:spPr>
          <a:xfrm flipH="1">
            <a:off x="2801765" y="816537"/>
            <a:ext cx="1737264" cy="52268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177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06"/>
    </mc:Choice>
    <mc:Fallback>
      <p:transition spd="slow" advTm="30806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28964" y="471488"/>
            <a:ext cx="5757861" cy="5886449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5" name="Oval 4"/>
          <p:cNvSpPr/>
          <p:nvPr/>
        </p:nvSpPr>
        <p:spPr>
          <a:xfrm>
            <a:off x="7915286" y="1296792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6" name="Oval 5"/>
          <p:cNvSpPr/>
          <p:nvPr/>
        </p:nvSpPr>
        <p:spPr>
          <a:xfrm>
            <a:off x="3538545" y="5135376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/>
          <p:cNvSpPr/>
          <p:nvPr/>
        </p:nvSpPr>
        <p:spPr>
          <a:xfrm>
            <a:off x="3614751" y="1371600"/>
            <a:ext cx="4386263" cy="3857625"/>
          </a:xfrm>
          <a:custGeom>
            <a:avLst/>
            <a:gdLst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6263" h="3857625">
                <a:moveTo>
                  <a:pt x="0" y="3857625"/>
                </a:moveTo>
                <a:cubicBezTo>
                  <a:pt x="1176338" y="2214563"/>
                  <a:pt x="2809875" y="857250"/>
                  <a:pt x="438626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74604" y="5216622"/>
            <a:ext cx="175379" cy="174821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2" name="Freeform 11"/>
          <p:cNvSpPr/>
          <p:nvPr/>
        </p:nvSpPr>
        <p:spPr>
          <a:xfrm>
            <a:off x="3254938" y="2324099"/>
            <a:ext cx="1429976" cy="2950360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3062" h="3471863">
                <a:moveTo>
                  <a:pt x="1643062" y="3471863"/>
                </a:moveTo>
                <a:cubicBezTo>
                  <a:pt x="1495425" y="1743075"/>
                  <a:pt x="819149" y="74295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829314" y="4600575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699592" y="4004813"/>
            <a:ext cx="4012782" cy="131744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4283 w 2879634"/>
              <a:gd name="connsiteY0" fmla="*/ 1157288 h 1157288"/>
              <a:gd name="connsiteX1" fmla="*/ 2761771 w 2879634"/>
              <a:gd name="connsiteY1" fmla="*/ 0 h 1157288"/>
              <a:gd name="connsiteX0" fmla="*/ 8319 w 2765807"/>
              <a:gd name="connsiteY0" fmla="*/ 1366255 h 1366255"/>
              <a:gd name="connsiteX1" fmla="*/ 2765807 w 2765807"/>
              <a:gd name="connsiteY1" fmla="*/ 208967 h 1366255"/>
              <a:gd name="connsiteX0" fmla="*/ 7758 w 2908121"/>
              <a:gd name="connsiteY0" fmla="*/ 1318794 h 1318794"/>
              <a:gd name="connsiteX1" fmla="*/ 2908121 w 2908121"/>
              <a:gd name="connsiteY1" fmla="*/ 232943 h 1318794"/>
              <a:gd name="connsiteX0" fmla="*/ 0 w 2900363"/>
              <a:gd name="connsiteY0" fmla="*/ 1248847 h 1248847"/>
              <a:gd name="connsiteX1" fmla="*/ 2900363 w 2900363"/>
              <a:gd name="connsiteY1" fmla="*/ 162996 h 1248847"/>
              <a:gd name="connsiteX0" fmla="*/ 0 w 2843213"/>
              <a:gd name="connsiteY0" fmla="*/ 2079362 h 2079362"/>
              <a:gd name="connsiteX1" fmla="*/ 2843213 w 2843213"/>
              <a:gd name="connsiteY1" fmla="*/ 50536 h 2079362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771775"/>
              <a:gd name="connsiteY0" fmla="*/ 2171701 h 2171701"/>
              <a:gd name="connsiteX1" fmla="*/ 2771775 w 2771775"/>
              <a:gd name="connsiteY1" fmla="*/ 0 h 2171701"/>
              <a:gd name="connsiteX0" fmla="*/ 0 w 2686050"/>
              <a:gd name="connsiteY0" fmla="*/ 2314576 h 2314576"/>
              <a:gd name="connsiteX1" fmla="*/ 2686050 w 2686050"/>
              <a:gd name="connsiteY1" fmla="*/ 0 h 2314576"/>
              <a:gd name="connsiteX0" fmla="*/ 0 w 2686050"/>
              <a:gd name="connsiteY0" fmla="*/ 2314576 h 2314576"/>
              <a:gd name="connsiteX1" fmla="*/ 2686050 w 2686050"/>
              <a:gd name="connsiteY1" fmla="*/ 0 h 231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6050" h="2314576">
                <a:moveTo>
                  <a:pt x="0" y="2314576"/>
                </a:moveTo>
                <a:cubicBezTo>
                  <a:pt x="395288" y="357187"/>
                  <a:pt x="1476374" y="42862"/>
                  <a:pt x="268605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: standard train track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5226" t="-5882" r="-662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6460986" y="2835559"/>
            <a:ext cx="175379" cy="174821"/>
          </a:xfrm>
          <a:prstGeom prst="ellipse">
            <a:avLst/>
          </a:prstGeom>
          <a:solidFill>
            <a:srgbClr val="ED28D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7" name="Freeform 16"/>
          <p:cNvSpPr/>
          <p:nvPr/>
        </p:nvSpPr>
        <p:spPr>
          <a:xfrm>
            <a:off x="6781821" y="2095482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3797663">
            <a:off x="7452915" y="1511867"/>
            <a:ext cx="302423" cy="2100494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2326902">
            <a:off x="6479490" y="3071182"/>
            <a:ext cx="2406627" cy="691394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784099" y="1876092"/>
            <a:ext cx="175379" cy="174821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21" name="Freeform 20"/>
          <p:cNvSpPr/>
          <p:nvPr/>
        </p:nvSpPr>
        <p:spPr>
          <a:xfrm rot="4187139">
            <a:off x="8112580" y="1648364"/>
            <a:ext cx="45719" cy="513358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4586852 w 4881726"/>
              <a:gd name="connsiteY0" fmla="*/ 2236258 h 2236258"/>
              <a:gd name="connsiteX1" fmla="*/ 0 w 4881726"/>
              <a:gd name="connsiteY1" fmla="*/ 0 h 2236258"/>
              <a:gd name="connsiteX0" fmla="*/ 0 w 1791173"/>
              <a:gd name="connsiteY0" fmla="*/ 1919436 h 1919436"/>
              <a:gd name="connsiteX1" fmla="*/ 168500 w 1791173"/>
              <a:gd name="connsiteY1" fmla="*/ 0 h 1919436"/>
              <a:gd name="connsiteX0" fmla="*/ 0 w 1303129"/>
              <a:gd name="connsiteY0" fmla="*/ 1919436 h 1919436"/>
              <a:gd name="connsiteX1" fmla="*/ 168500 w 1303129"/>
              <a:gd name="connsiteY1" fmla="*/ 0 h 1919436"/>
              <a:gd name="connsiteX0" fmla="*/ 0 w 1303129"/>
              <a:gd name="connsiteY0" fmla="*/ 1919436 h 1919436"/>
              <a:gd name="connsiteX1" fmla="*/ 168500 w 1303129"/>
              <a:gd name="connsiteY1" fmla="*/ 0 h 191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3129" h="1919436">
                <a:moveTo>
                  <a:pt x="0" y="1919436"/>
                </a:moveTo>
                <a:cubicBezTo>
                  <a:pt x="1211037" y="1236161"/>
                  <a:pt x="2119877" y="1059772"/>
                  <a:pt x="168500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158070">
            <a:off x="7914434" y="2029607"/>
            <a:ext cx="586315" cy="45719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9565980"/>
              <a:gd name="connsiteY0" fmla="*/ 131621 h 1000216"/>
              <a:gd name="connsiteX1" fmla="*/ 9565980 w 9565980"/>
              <a:gd name="connsiteY1" fmla="*/ 1000216 h 1000216"/>
              <a:gd name="connsiteX0" fmla="*/ 0 w 6848635"/>
              <a:gd name="connsiteY0" fmla="*/ 384872 h 384871"/>
              <a:gd name="connsiteX1" fmla="*/ 6848635 w 6848635"/>
              <a:gd name="connsiteY1" fmla="*/ 239638 h 384871"/>
              <a:gd name="connsiteX0" fmla="*/ 0 w 6848635"/>
              <a:gd name="connsiteY0" fmla="*/ 347432 h 347431"/>
              <a:gd name="connsiteX1" fmla="*/ 6848635 w 6848635"/>
              <a:gd name="connsiteY1" fmla="*/ 202198 h 347431"/>
              <a:gd name="connsiteX0" fmla="*/ 0 w 6848635"/>
              <a:gd name="connsiteY0" fmla="*/ 323599 h 323598"/>
              <a:gd name="connsiteX1" fmla="*/ 6848635 w 6848635"/>
              <a:gd name="connsiteY1" fmla="*/ 178365 h 323598"/>
              <a:gd name="connsiteX0" fmla="*/ 0 w 6848635"/>
              <a:gd name="connsiteY0" fmla="*/ 267322 h 267321"/>
              <a:gd name="connsiteX1" fmla="*/ 6848635 w 6848635"/>
              <a:gd name="connsiteY1" fmla="*/ 122088 h 26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48635" h="267321">
                <a:moveTo>
                  <a:pt x="0" y="267322"/>
                </a:moveTo>
                <a:cubicBezTo>
                  <a:pt x="2682936" y="-67449"/>
                  <a:pt x="4950448" y="-53746"/>
                  <a:pt x="6848635" y="122088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6132049" y="2894577"/>
                <a:ext cx="5571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9" y="2894577"/>
                <a:ext cx="557140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7139430" y="1984646"/>
                <a:ext cx="12121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lang="en-US" sz="2400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430" y="1984646"/>
                <a:ext cx="1212127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50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4536417" y="5362443"/>
            <a:ext cx="175379" cy="174821"/>
          </a:xfrm>
          <a:prstGeom prst="ellipse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522953" y="5554492"/>
            <a:ext cx="2176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c: starting curve</a:t>
            </a:r>
            <a:endParaRPr lang="en-US" sz="2400" dirty="0" smtClean="0">
              <a:solidFill>
                <a:srgbClr val="00B0F0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803180" y="4567807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991284" y="2818750"/>
            <a:ext cx="175379" cy="174821"/>
          </a:xfrm>
          <a:prstGeom prst="ellipse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6729604" y="2964251"/>
                <a:ext cx="1164871" cy="524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 smtClean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604" y="2964251"/>
                <a:ext cx="1164871" cy="5246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31"/>
          <p:cNvSpPr/>
          <p:nvPr/>
        </p:nvSpPr>
        <p:spPr>
          <a:xfrm>
            <a:off x="4640521" y="2935012"/>
            <a:ext cx="1924401" cy="2362834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3714" h="2763683">
                <a:moveTo>
                  <a:pt x="56656" y="2763683"/>
                </a:moveTo>
                <a:cubicBezTo>
                  <a:pt x="5459" y="2581517"/>
                  <a:pt x="-92472" y="1264216"/>
                  <a:pt x="211457" y="980974"/>
                </a:cubicBezTo>
                <a:cubicBezTo>
                  <a:pt x="515386" y="697732"/>
                  <a:pt x="829824" y="328315"/>
                  <a:pt x="1089380" y="159246"/>
                </a:cubicBezTo>
                <a:cubicBezTo>
                  <a:pt x="1348936" y="-9823"/>
                  <a:pt x="1942657" y="-23941"/>
                  <a:pt x="2163714" y="23782"/>
                </a:cubicBezTo>
              </a:path>
            </a:pathLst>
          </a:custGeom>
          <a:noFill/>
          <a:ln w="508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4535432" y="1823676"/>
            <a:ext cx="3292028" cy="3504386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  <a:gd name="connsiteX0" fmla="*/ 106237 w 2764478"/>
              <a:gd name="connsiteY0" fmla="*/ 3759830 h 3759830"/>
              <a:gd name="connsiteX1" fmla="*/ 261038 w 2764478"/>
              <a:gd name="connsiteY1" fmla="*/ 1977121 h 3759830"/>
              <a:gd name="connsiteX2" fmla="*/ 2720672 w 2764478"/>
              <a:gd name="connsiteY2" fmla="*/ 17309 h 3759830"/>
              <a:gd name="connsiteX3" fmla="*/ 2213295 w 2764478"/>
              <a:gd name="connsiteY3" fmla="*/ 1019929 h 3759830"/>
              <a:gd name="connsiteX0" fmla="*/ 106237 w 3531386"/>
              <a:gd name="connsiteY0" fmla="*/ 3820766 h 3820766"/>
              <a:gd name="connsiteX1" fmla="*/ 261038 w 3531386"/>
              <a:gd name="connsiteY1" fmla="*/ 2038057 h 3820766"/>
              <a:gd name="connsiteX2" fmla="*/ 2720672 w 3531386"/>
              <a:gd name="connsiteY2" fmla="*/ 78245 h 3820766"/>
              <a:gd name="connsiteX3" fmla="*/ 3531386 w 3531386"/>
              <a:gd name="connsiteY3" fmla="*/ 107323 h 3820766"/>
              <a:gd name="connsiteX0" fmla="*/ 236832 w 3661981"/>
              <a:gd name="connsiteY0" fmla="*/ 3820766 h 3820766"/>
              <a:gd name="connsiteX1" fmla="*/ 193919 w 3661981"/>
              <a:gd name="connsiteY1" fmla="*/ 2367141 h 3820766"/>
              <a:gd name="connsiteX2" fmla="*/ 2851267 w 3661981"/>
              <a:gd name="connsiteY2" fmla="*/ 78245 h 3820766"/>
              <a:gd name="connsiteX3" fmla="*/ 3661981 w 3661981"/>
              <a:gd name="connsiteY3" fmla="*/ 107323 h 3820766"/>
              <a:gd name="connsiteX0" fmla="*/ 154905 w 3711863"/>
              <a:gd name="connsiteY0" fmla="*/ 4067580 h 4067580"/>
              <a:gd name="connsiteX1" fmla="*/ 243801 w 3711863"/>
              <a:gd name="connsiteY1" fmla="*/ 2367141 h 4067580"/>
              <a:gd name="connsiteX2" fmla="*/ 2901149 w 3711863"/>
              <a:gd name="connsiteY2" fmla="*/ 78245 h 4067580"/>
              <a:gd name="connsiteX3" fmla="*/ 3711863 w 3711863"/>
              <a:gd name="connsiteY3" fmla="*/ 107323 h 4067580"/>
              <a:gd name="connsiteX0" fmla="*/ 140028 w 3696986"/>
              <a:gd name="connsiteY0" fmla="*/ 4067580 h 4067580"/>
              <a:gd name="connsiteX1" fmla="*/ 228924 w 3696986"/>
              <a:gd name="connsiteY1" fmla="*/ 2367141 h 4067580"/>
              <a:gd name="connsiteX2" fmla="*/ 2886272 w 3696986"/>
              <a:gd name="connsiteY2" fmla="*/ 78245 h 4067580"/>
              <a:gd name="connsiteX3" fmla="*/ 3696986 w 3696986"/>
              <a:gd name="connsiteY3" fmla="*/ 107323 h 4067580"/>
              <a:gd name="connsiteX0" fmla="*/ 147316 w 3704274"/>
              <a:gd name="connsiteY0" fmla="*/ 4067580 h 4067580"/>
              <a:gd name="connsiteX1" fmla="*/ 236212 w 3704274"/>
              <a:gd name="connsiteY1" fmla="*/ 2367141 h 4067580"/>
              <a:gd name="connsiteX2" fmla="*/ 2893560 w 3704274"/>
              <a:gd name="connsiteY2" fmla="*/ 78245 h 4067580"/>
              <a:gd name="connsiteX3" fmla="*/ 3704274 w 370427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367141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284870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144457 w 3701415"/>
              <a:gd name="connsiteY0" fmla="*/ 4098896 h 4098896"/>
              <a:gd name="connsiteX1" fmla="*/ 233353 w 3701415"/>
              <a:gd name="connsiteY1" fmla="*/ 2316186 h 4098896"/>
              <a:gd name="connsiteX2" fmla="*/ 2851158 w 3701415"/>
              <a:gd name="connsiteY2" fmla="*/ 68425 h 4098896"/>
              <a:gd name="connsiteX3" fmla="*/ 3701415 w 3701415"/>
              <a:gd name="connsiteY3" fmla="*/ 138639 h 409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1415" h="4098896">
                <a:moveTo>
                  <a:pt x="144457" y="4098896"/>
                </a:moveTo>
                <a:cubicBezTo>
                  <a:pt x="119623" y="3532797"/>
                  <a:pt x="-217764" y="2987931"/>
                  <a:pt x="233353" y="2316186"/>
                </a:cubicBezTo>
                <a:cubicBezTo>
                  <a:pt x="684470" y="1644441"/>
                  <a:pt x="2591602" y="237494"/>
                  <a:pt x="2851158" y="68425"/>
                </a:cubicBezTo>
                <a:cubicBezTo>
                  <a:pt x="3110714" y="-100644"/>
                  <a:pt x="3480358" y="90916"/>
                  <a:pt x="3701415" y="138639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469127" y="1150476"/>
            <a:ext cx="2776567" cy="1985249"/>
          </a:xfrm>
          <a:prstGeom prst="straightConnector1">
            <a:avLst/>
          </a:prstGeom>
          <a:ln w="31750">
            <a:solidFill>
              <a:srgbClr val="ED28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784757" y="413200"/>
                <a:ext cx="3194629" cy="1016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ED28DF"/>
                    </a:solidFill>
                  </a:rPr>
                  <a:t>Natural splitting sequence towards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ED28DF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ED28DF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sz="2000" i="1">
                            <a:solidFill>
                              <a:srgbClr val="ED28DF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  <m:r>
                      <a:rPr lang="en-US" sz="2000" i="1">
                        <a:solidFill>
                          <a:srgbClr val="ED28DF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000" i="1">
                        <a:solidFill>
                          <a:srgbClr val="ED28DF"/>
                        </a:solidFill>
                        <a:latin typeface="Cambria Math" charset="0"/>
                      </a:rPr>
                      <m:t>𝑐</m:t>
                    </m:r>
                    <m:r>
                      <a:rPr lang="en-US" sz="2000" i="1">
                        <a:solidFill>
                          <a:srgbClr val="ED28D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rgbClr val="ED28DF"/>
                    </a:solidFill>
                  </a:rPr>
                  <a:t>.</a:t>
                </a:r>
                <a:endParaRPr lang="en-US" sz="2000" dirty="0">
                  <a:solidFill>
                    <a:srgbClr val="ED28DF"/>
                  </a:solidFill>
                </a:endParaRPr>
              </a:p>
              <a:p>
                <a:endParaRPr lang="en-US" sz="20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7" y="413200"/>
                <a:ext cx="3194629" cy="1016689"/>
              </a:xfrm>
              <a:prstGeom prst="rect">
                <a:avLst/>
              </a:prstGeom>
              <a:blipFill rotWithShape="0">
                <a:blip r:embed="rId9"/>
                <a:stretch>
                  <a:fillRect l="-2099" t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613961" y="2123518"/>
                <a:ext cx="2484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Problem: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may not be invariant.</a:t>
                </a: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61" y="2123518"/>
                <a:ext cx="2484644" cy="707886"/>
              </a:xfrm>
              <a:prstGeom prst="rect">
                <a:avLst/>
              </a:prstGeom>
              <a:blipFill rotWithShape="0">
                <a:blip r:embed="rId10"/>
                <a:stretch>
                  <a:fillRect l="-2703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4967525" y="3582310"/>
            <a:ext cx="1464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ED28DF"/>
                </a:solidFill>
              </a:rPr>
              <a:t>l</a:t>
            </a:r>
            <a:r>
              <a:rPr lang="en-US" sz="2000" smtClean="0">
                <a:solidFill>
                  <a:srgbClr val="ED28DF"/>
                </a:solidFill>
              </a:rPr>
              <a:t>ength=O(N)</a:t>
            </a:r>
            <a:endParaRPr lang="en-US" sz="2000" dirty="0" err="1" smtClean="0">
              <a:solidFill>
                <a:srgbClr val="ED28D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245694" y="1828793"/>
            <a:ext cx="1464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l</a:t>
            </a:r>
            <a:r>
              <a:rPr lang="en-US" sz="2000" smtClean="0">
                <a:solidFill>
                  <a:srgbClr val="FF0000"/>
                </a:solidFill>
              </a:rPr>
              <a:t>ength=O(N)</a:t>
            </a:r>
            <a:endParaRPr lang="en-US" sz="2000" dirty="0" err="1" smtClean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3632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56"/>
    </mc:Choice>
    <mc:Fallback>
      <p:transition spd="slow" advTm="46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30" grpId="0" animBg="1"/>
      <p:bldP spid="31" grpId="0"/>
      <p:bldP spid="32" grpId="0" animBg="1"/>
      <p:bldP spid="35" grpId="0" animBg="1"/>
      <p:bldP spid="25" grpId="0"/>
      <p:bldP spid="40" grpId="0"/>
      <p:bldP spid="41" grpId="0"/>
      <p:bldP spid="4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28964" y="471488"/>
            <a:ext cx="5757861" cy="5886449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5" name="Oval 4"/>
          <p:cNvSpPr/>
          <p:nvPr/>
        </p:nvSpPr>
        <p:spPr>
          <a:xfrm>
            <a:off x="7915286" y="1296792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6" name="Oval 5"/>
          <p:cNvSpPr/>
          <p:nvPr/>
        </p:nvSpPr>
        <p:spPr>
          <a:xfrm>
            <a:off x="3538545" y="5135376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/>
          <p:cNvSpPr/>
          <p:nvPr/>
        </p:nvSpPr>
        <p:spPr>
          <a:xfrm>
            <a:off x="3614751" y="1371600"/>
            <a:ext cx="4386263" cy="3857625"/>
          </a:xfrm>
          <a:custGeom>
            <a:avLst/>
            <a:gdLst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6263" h="3857625">
                <a:moveTo>
                  <a:pt x="0" y="3857625"/>
                </a:moveTo>
                <a:cubicBezTo>
                  <a:pt x="1176338" y="2214563"/>
                  <a:pt x="2809875" y="857250"/>
                  <a:pt x="438626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74604" y="5216622"/>
            <a:ext cx="175379" cy="174821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2" name="Freeform 11"/>
          <p:cNvSpPr/>
          <p:nvPr/>
        </p:nvSpPr>
        <p:spPr>
          <a:xfrm>
            <a:off x="3254938" y="2324099"/>
            <a:ext cx="1429976" cy="2950360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3062" h="3471863">
                <a:moveTo>
                  <a:pt x="1643062" y="3471863"/>
                </a:moveTo>
                <a:cubicBezTo>
                  <a:pt x="1495425" y="1743075"/>
                  <a:pt x="819149" y="74295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829314" y="4600575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699592" y="4004813"/>
            <a:ext cx="4012782" cy="131744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4283 w 2879634"/>
              <a:gd name="connsiteY0" fmla="*/ 1157288 h 1157288"/>
              <a:gd name="connsiteX1" fmla="*/ 2761771 w 2879634"/>
              <a:gd name="connsiteY1" fmla="*/ 0 h 1157288"/>
              <a:gd name="connsiteX0" fmla="*/ 8319 w 2765807"/>
              <a:gd name="connsiteY0" fmla="*/ 1366255 h 1366255"/>
              <a:gd name="connsiteX1" fmla="*/ 2765807 w 2765807"/>
              <a:gd name="connsiteY1" fmla="*/ 208967 h 1366255"/>
              <a:gd name="connsiteX0" fmla="*/ 7758 w 2908121"/>
              <a:gd name="connsiteY0" fmla="*/ 1318794 h 1318794"/>
              <a:gd name="connsiteX1" fmla="*/ 2908121 w 2908121"/>
              <a:gd name="connsiteY1" fmla="*/ 232943 h 1318794"/>
              <a:gd name="connsiteX0" fmla="*/ 0 w 2900363"/>
              <a:gd name="connsiteY0" fmla="*/ 1248847 h 1248847"/>
              <a:gd name="connsiteX1" fmla="*/ 2900363 w 2900363"/>
              <a:gd name="connsiteY1" fmla="*/ 162996 h 1248847"/>
              <a:gd name="connsiteX0" fmla="*/ 0 w 2843213"/>
              <a:gd name="connsiteY0" fmla="*/ 2079362 h 2079362"/>
              <a:gd name="connsiteX1" fmla="*/ 2843213 w 2843213"/>
              <a:gd name="connsiteY1" fmla="*/ 50536 h 2079362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771775"/>
              <a:gd name="connsiteY0" fmla="*/ 2171701 h 2171701"/>
              <a:gd name="connsiteX1" fmla="*/ 2771775 w 2771775"/>
              <a:gd name="connsiteY1" fmla="*/ 0 h 2171701"/>
              <a:gd name="connsiteX0" fmla="*/ 0 w 2686050"/>
              <a:gd name="connsiteY0" fmla="*/ 2314576 h 2314576"/>
              <a:gd name="connsiteX1" fmla="*/ 2686050 w 2686050"/>
              <a:gd name="connsiteY1" fmla="*/ 0 h 2314576"/>
              <a:gd name="connsiteX0" fmla="*/ 0 w 2686050"/>
              <a:gd name="connsiteY0" fmla="*/ 2314576 h 2314576"/>
              <a:gd name="connsiteX1" fmla="*/ 2686050 w 2686050"/>
              <a:gd name="connsiteY1" fmla="*/ 0 h 231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6050" h="2314576">
                <a:moveTo>
                  <a:pt x="0" y="2314576"/>
                </a:moveTo>
                <a:cubicBezTo>
                  <a:pt x="395288" y="357187"/>
                  <a:pt x="1476374" y="42862"/>
                  <a:pt x="268605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: standard train track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5226" t="-5882" r="-662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6460986" y="2835559"/>
            <a:ext cx="175379" cy="174821"/>
          </a:xfrm>
          <a:prstGeom prst="ellipse">
            <a:avLst/>
          </a:prstGeom>
          <a:solidFill>
            <a:srgbClr val="ED28D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7" name="Freeform 16"/>
          <p:cNvSpPr/>
          <p:nvPr/>
        </p:nvSpPr>
        <p:spPr>
          <a:xfrm>
            <a:off x="6781821" y="2095482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3797663">
            <a:off x="7452915" y="1511867"/>
            <a:ext cx="302423" cy="2100494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2326902">
            <a:off x="6479490" y="3071182"/>
            <a:ext cx="2406627" cy="691394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784099" y="1876092"/>
            <a:ext cx="175379" cy="174821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21" name="Freeform 20"/>
          <p:cNvSpPr/>
          <p:nvPr/>
        </p:nvSpPr>
        <p:spPr>
          <a:xfrm rot="4187139">
            <a:off x="8112580" y="1648364"/>
            <a:ext cx="45719" cy="513358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4586852 w 4881726"/>
              <a:gd name="connsiteY0" fmla="*/ 2236258 h 2236258"/>
              <a:gd name="connsiteX1" fmla="*/ 0 w 4881726"/>
              <a:gd name="connsiteY1" fmla="*/ 0 h 2236258"/>
              <a:gd name="connsiteX0" fmla="*/ 0 w 1791173"/>
              <a:gd name="connsiteY0" fmla="*/ 1919436 h 1919436"/>
              <a:gd name="connsiteX1" fmla="*/ 168500 w 1791173"/>
              <a:gd name="connsiteY1" fmla="*/ 0 h 1919436"/>
              <a:gd name="connsiteX0" fmla="*/ 0 w 1303129"/>
              <a:gd name="connsiteY0" fmla="*/ 1919436 h 1919436"/>
              <a:gd name="connsiteX1" fmla="*/ 168500 w 1303129"/>
              <a:gd name="connsiteY1" fmla="*/ 0 h 1919436"/>
              <a:gd name="connsiteX0" fmla="*/ 0 w 1303129"/>
              <a:gd name="connsiteY0" fmla="*/ 1919436 h 1919436"/>
              <a:gd name="connsiteX1" fmla="*/ 168500 w 1303129"/>
              <a:gd name="connsiteY1" fmla="*/ 0 h 191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3129" h="1919436">
                <a:moveTo>
                  <a:pt x="0" y="1919436"/>
                </a:moveTo>
                <a:cubicBezTo>
                  <a:pt x="1211037" y="1236161"/>
                  <a:pt x="2119877" y="1059772"/>
                  <a:pt x="168500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158070">
            <a:off x="7914434" y="2029607"/>
            <a:ext cx="586315" cy="45719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9565980"/>
              <a:gd name="connsiteY0" fmla="*/ 131621 h 1000216"/>
              <a:gd name="connsiteX1" fmla="*/ 9565980 w 9565980"/>
              <a:gd name="connsiteY1" fmla="*/ 1000216 h 1000216"/>
              <a:gd name="connsiteX0" fmla="*/ 0 w 6848635"/>
              <a:gd name="connsiteY0" fmla="*/ 384872 h 384871"/>
              <a:gd name="connsiteX1" fmla="*/ 6848635 w 6848635"/>
              <a:gd name="connsiteY1" fmla="*/ 239638 h 384871"/>
              <a:gd name="connsiteX0" fmla="*/ 0 w 6848635"/>
              <a:gd name="connsiteY0" fmla="*/ 347432 h 347431"/>
              <a:gd name="connsiteX1" fmla="*/ 6848635 w 6848635"/>
              <a:gd name="connsiteY1" fmla="*/ 202198 h 347431"/>
              <a:gd name="connsiteX0" fmla="*/ 0 w 6848635"/>
              <a:gd name="connsiteY0" fmla="*/ 323599 h 323598"/>
              <a:gd name="connsiteX1" fmla="*/ 6848635 w 6848635"/>
              <a:gd name="connsiteY1" fmla="*/ 178365 h 323598"/>
              <a:gd name="connsiteX0" fmla="*/ 0 w 6848635"/>
              <a:gd name="connsiteY0" fmla="*/ 267322 h 267321"/>
              <a:gd name="connsiteX1" fmla="*/ 6848635 w 6848635"/>
              <a:gd name="connsiteY1" fmla="*/ 122088 h 26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48635" h="267321">
                <a:moveTo>
                  <a:pt x="0" y="267322"/>
                </a:moveTo>
                <a:cubicBezTo>
                  <a:pt x="2682936" y="-67449"/>
                  <a:pt x="4950448" y="-53746"/>
                  <a:pt x="6848635" y="122088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6132049" y="2894577"/>
                <a:ext cx="5571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9" y="2894577"/>
                <a:ext cx="557140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7139430" y="1984646"/>
                <a:ext cx="12121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lang="en-US" sz="2400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430" y="1984646"/>
                <a:ext cx="1212127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50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4536417" y="5362443"/>
            <a:ext cx="175379" cy="174821"/>
          </a:xfrm>
          <a:prstGeom prst="ellipse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522953" y="5554492"/>
            <a:ext cx="2176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c: starting curve</a:t>
            </a:r>
            <a:endParaRPr lang="en-US" sz="2400" dirty="0" smtClean="0">
              <a:solidFill>
                <a:srgbClr val="00B0F0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803180" y="4567807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991284" y="2818750"/>
            <a:ext cx="175379" cy="174821"/>
          </a:xfrm>
          <a:prstGeom prst="ellipse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6729604" y="2964251"/>
                <a:ext cx="1164871" cy="524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 smtClean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604" y="2964251"/>
                <a:ext cx="1164871" cy="5246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31"/>
          <p:cNvSpPr/>
          <p:nvPr/>
        </p:nvSpPr>
        <p:spPr>
          <a:xfrm>
            <a:off x="4640521" y="2935012"/>
            <a:ext cx="1924401" cy="2362834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3714" h="2763683">
                <a:moveTo>
                  <a:pt x="56656" y="2763683"/>
                </a:moveTo>
                <a:cubicBezTo>
                  <a:pt x="5459" y="2581517"/>
                  <a:pt x="-92472" y="1264216"/>
                  <a:pt x="211457" y="980974"/>
                </a:cubicBezTo>
                <a:cubicBezTo>
                  <a:pt x="515386" y="697732"/>
                  <a:pt x="829824" y="328315"/>
                  <a:pt x="1089380" y="159246"/>
                </a:cubicBezTo>
                <a:cubicBezTo>
                  <a:pt x="1348936" y="-9823"/>
                  <a:pt x="1942657" y="-23941"/>
                  <a:pt x="2163714" y="23782"/>
                </a:cubicBezTo>
              </a:path>
            </a:pathLst>
          </a:custGeom>
          <a:noFill/>
          <a:ln w="508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4535432" y="1823676"/>
            <a:ext cx="3292028" cy="3504386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  <a:gd name="connsiteX0" fmla="*/ 106237 w 2764478"/>
              <a:gd name="connsiteY0" fmla="*/ 3759830 h 3759830"/>
              <a:gd name="connsiteX1" fmla="*/ 261038 w 2764478"/>
              <a:gd name="connsiteY1" fmla="*/ 1977121 h 3759830"/>
              <a:gd name="connsiteX2" fmla="*/ 2720672 w 2764478"/>
              <a:gd name="connsiteY2" fmla="*/ 17309 h 3759830"/>
              <a:gd name="connsiteX3" fmla="*/ 2213295 w 2764478"/>
              <a:gd name="connsiteY3" fmla="*/ 1019929 h 3759830"/>
              <a:gd name="connsiteX0" fmla="*/ 106237 w 3531386"/>
              <a:gd name="connsiteY0" fmla="*/ 3820766 h 3820766"/>
              <a:gd name="connsiteX1" fmla="*/ 261038 w 3531386"/>
              <a:gd name="connsiteY1" fmla="*/ 2038057 h 3820766"/>
              <a:gd name="connsiteX2" fmla="*/ 2720672 w 3531386"/>
              <a:gd name="connsiteY2" fmla="*/ 78245 h 3820766"/>
              <a:gd name="connsiteX3" fmla="*/ 3531386 w 3531386"/>
              <a:gd name="connsiteY3" fmla="*/ 107323 h 3820766"/>
              <a:gd name="connsiteX0" fmla="*/ 236832 w 3661981"/>
              <a:gd name="connsiteY0" fmla="*/ 3820766 h 3820766"/>
              <a:gd name="connsiteX1" fmla="*/ 193919 w 3661981"/>
              <a:gd name="connsiteY1" fmla="*/ 2367141 h 3820766"/>
              <a:gd name="connsiteX2" fmla="*/ 2851267 w 3661981"/>
              <a:gd name="connsiteY2" fmla="*/ 78245 h 3820766"/>
              <a:gd name="connsiteX3" fmla="*/ 3661981 w 3661981"/>
              <a:gd name="connsiteY3" fmla="*/ 107323 h 3820766"/>
              <a:gd name="connsiteX0" fmla="*/ 154905 w 3711863"/>
              <a:gd name="connsiteY0" fmla="*/ 4067580 h 4067580"/>
              <a:gd name="connsiteX1" fmla="*/ 243801 w 3711863"/>
              <a:gd name="connsiteY1" fmla="*/ 2367141 h 4067580"/>
              <a:gd name="connsiteX2" fmla="*/ 2901149 w 3711863"/>
              <a:gd name="connsiteY2" fmla="*/ 78245 h 4067580"/>
              <a:gd name="connsiteX3" fmla="*/ 3711863 w 3711863"/>
              <a:gd name="connsiteY3" fmla="*/ 107323 h 4067580"/>
              <a:gd name="connsiteX0" fmla="*/ 140028 w 3696986"/>
              <a:gd name="connsiteY0" fmla="*/ 4067580 h 4067580"/>
              <a:gd name="connsiteX1" fmla="*/ 228924 w 3696986"/>
              <a:gd name="connsiteY1" fmla="*/ 2367141 h 4067580"/>
              <a:gd name="connsiteX2" fmla="*/ 2886272 w 3696986"/>
              <a:gd name="connsiteY2" fmla="*/ 78245 h 4067580"/>
              <a:gd name="connsiteX3" fmla="*/ 3696986 w 3696986"/>
              <a:gd name="connsiteY3" fmla="*/ 107323 h 4067580"/>
              <a:gd name="connsiteX0" fmla="*/ 147316 w 3704274"/>
              <a:gd name="connsiteY0" fmla="*/ 4067580 h 4067580"/>
              <a:gd name="connsiteX1" fmla="*/ 236212 w 3704274"/>
              <a:gd name="connsiteY1" fmla="*/ 2367141 h 4067580"/>
              <a:gd name="connsiteX2" fmla="*/ 2893560 w 3704274"/>
              <a:gd name="connsiteY2" fmla="*/ 78245 h 4067580"/>
              <a:gd name="connsiteX3" fmla="*/ 3704274 w 370427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367141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284870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144457 w 3701415"/>
              <a:gd name="connsiteY0" fmla="*/ 4098896 h 4098896"/>
              <a:gd name="connsiteX1" fmla="*/ 233353 w 3701415"/>
              <a:gd name="connsiteY1" fmla="*/ 2316186 h 4098896"/>
              <a:gd name="connsiteX2" fmla="*/ 2851158 w 3701415"/>
              <a:gd name="connsiteY2" fmla="*/ 68425 h 4098896"/>
              <a:gd name="connsiteX3" fmla="*/ 3701415 w 3701415"/>
              <a:gd name="connsiteY3" fmla="*/ 138639 h 409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1415" h="4098896">
                <a:moveTo>
                  <a:pt x="144457" y="4098896"/>
                </a:moveTo>
                <a:cubicBezTo>
                  <a:pt x="119623" y="3532797"/>
                  <a:pt x="-217764" y="2987931"/>
                  <a:pt x="233353" y="2316186"/>
                </a:cubicBezTo>
                <a:cubicBezTo>
                  <a:pt x="684470" y="1644441"/>
                  <a:pt x="2591602" y="237494"/>
                  <a:pt x="2851158" y="68425"/>
                </a:cubicBezTo>
                <a:cubicBezTo>
                  <a:pt x="3110714" y="-100644"/>
                  <a:pt x="3480358" y="90916"/>
                  <a:pt x="3701415" y="138639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469127" y="1150476"/>
            <a:ext cx="2776567" cy="1985249"/>
          </a:xfrm>
          <a:prstGeom prst="straightConnector1">
            <a:avLst/>
          </a:prstGeom>
          <a:ln w="31750">
            <a:solidFill>
              <a:srgbClr val="ED28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784757" y="413200"/>
                <a:ext cx="3194629" cy="1016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ED28DF"/>
                    </a:solidFill>
                  </a:rPr>
                  <a:t>Natural splitting sequence towards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ED28DF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ED28DF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sz="2000" i="1">
                            <a:solidFill>
                              <a:srgbClr val="ED28DF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  <m:r>
                      <a:rPr lang="en-US" sz="2000" i="1">
                        <a:solidFill>
                          <a:srgbClr val="ED28DF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000" i="1">
                        <a:solidFill>
                          <a:srgbClr val="ED28DF"/>
                        </a:solidFill>
                        <a:latin typeface="Cambria Math" charset="0"/>
                      </a:rPr>
                      <m:t>𝑐</m:t>
                    </m:r>
                    <m:r>
                      <a:rPr lang="en-US" sz="2000" i="1">
                        <a:solidFill>
                          <a:srgbClr val="ED28D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rgbClr val="ED28DF"/>
                    </a:solidFill>
                  </a:rPr>
                  <a:t>.</a:t>
                </a:r>
                <a:endParaRPr lang="en-US" sz="2000" dirty="0">
                  <a:solidFill>
                    <a:srgbClr val="ED28DF"/>
                  </a:solidFill>
                </a:endParaRPr>
              </a:p>
              <a:p>
                <a:endParaRPr lang="en-US" sz="20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7" y="413200"/>
                <a:ext cx="3194629" cy="1016689"/>
              </a:xfrm>
              <a:prstGeom prst="rect">
                <a:avLst/>
              </a:prstGeom>
              <a:blipFill rotWithShape="0">
                <a:blip r:embed="rId8"/>
                <a:stretch>
                  <a:fillRect l="-2099" t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613961" y="2123518"/>
                <a:ext cx="248464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Problem: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may not be invariant.</a:t>
                </a:r>
              </a:p>
              <a:p>
                <a:endParaRPr lang="en-US" sz="2000" dirty="0"/>
              </a:p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Cause: </a:t>
                </a:r>
                <a:r>
                  <a:rPr lang="en-US" sz="2000" dirty="0" err="1" smtClean="0"/>
                  <a:t>oversplitting</a:t>
                </a:r>
                <a:r>
                  <a:rPr lang="en-US" sz="2000" dirty="0" smtClean="0"/>
                  <a:t>.</a:t>
                </a: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61" y="2123518"/>
                <a:ext cx="2484644" cy="1323439"/>
              </a:xfrm>
              <a:prstGeom prst="rect">
                <a:avLst/>
              </a:prstGeom>
              <a:blipFill rotWithShape="0">
                <a:blip r:embed="rId9"/>
                <a:stretch>
                  <a:fillRect l="-2703" t="-2304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48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56"/>
    </mc:Choice>
    <mc:Fallback>
      <p:transition spd="slow" advTm="1465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239405" y="2488638"/>
            <a:ext cx="76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sink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8618" y="4594126"/>
            <a:ext cx="1154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accent1"/>
                </a:solidFill>
              </a:rPr>
              <a:t>source</a:t>
            </a:r>
            <a:endParaRPr lang="en-US" sz="2800" dirty="0" smtClean="0">
              <a:solidFill>
                <a:schemeClr val="accent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219" y="2894737"/>
            <a:ext cx="1940409" cy="19522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70362" y="1660921"/>
            <a:ext cx="5388778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Toby </a:t>
            </a:r>
            <a:r>
              <a:rPr lang="en-US" sz="2800" i="1" dirty="0" smtClean="0"/>
              <a:t>Hall: </a:t>
            </a:r>
            <a:r>
              <a:rPr lang="en-US" sz="2800" dirty="0" err="1" smtClean="0">
                <a:latin typeface="Courier New" charset="0"/>
                <a:ea typeface="Courier New" charset="0"/>
                <a:cs typeface="Courier New" charset="0"/>
              </a:rPr>
              <a:t>Dynn</a:t>
            </a:r>
            <a:r>
              <a:rPr lang="en-US" sz="2800" i="1" dirty="0" smtClean="0"/>
              <a:t>, </a:t>
            </a:r>
            <a:r>
              <a:rPr lang="en-US" sz="2800" dirty="0"/>
              <a:t>f</a:t>
            </a:r>
            <a:r>
              <a:rPr lang="en-US" sz="2800" dirty="0" smtClean="0"/>
              <a:t>irst </a:t>
            </a:r>
            <a:r>
              <a:rPr lang="en-US" sz="2800" dirty="0" smtClean="0"/>
              <a:t>iterate, then compute eigenvectors.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70362" y="2774260"/>
            <a:ext cx="4764618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 smtClean="0"/>
              <a:t>Unknown rate </a:t>
            </a:r>
            <a:r>
              <a:rPr lang="en-US" sz="2400" dirty="0"/>
              <a:t>of convergence </a:t>
            </a:r>
            <a:endParaRPr lang="en-US" sz="2400" dirty="0" smtClean="0"/>
          </a:p>
          <a:p>
            <a:r>
              <a:rPr lang="en-US" sz="2400" dirty="0" smtClean="0"/>
              <a:t>Unknown behavior in reducible case </a:t>
            </a:r>
            <a:endParaRPr lang="en-US" sz="2400" dirty="0"/>
          </a:p>
        </p:txBody>
      </p:sp>
      <p:sp>
        <p:nvSpPr>
          <p:cNvPr id="23" name="Circular Arrow 22"/>
          <p:cNvSpPr/>
          <p:nvPr/>
        </p:nvSpPr>
        <p:spPr>
          <a:xfrm rot="5400000" flipH="1">
            <a:off x="6682246" y="2744190"/>
            <a:ext cx="2098235" cy="234884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490472"/>
              <a:gd name="adj5" fmla="val 12500"/>
            </a:avLst>
          </a:prstGeom>
          <a:solidFill>
            <a:srgbClr val="00B0F0">
              <a:alpha val="56000"/>
            </a:srgbClr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672326" y="9133844"/>
            <a:ext cx="2288255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O(1) iterations</a:t>
            </a:r>
          </a:p>
        </p:txBody>
      </p:sp>
      <p:sp>
        <p:nvSpPr>
          <p:cNvPr id="25" name="Oval 24"/>
          <p:cNvSpPr/>
          <p:nvPr/>
        </p:nvSpPr>
        <p:spPr>
          <a:xfrm>
            <a:off x="7436239" y="4671125"/>
            <a:ext cx="187194" cy="1882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27" name="Rectangle 26"/>
          <p:cNvSpPr/>
          <p:nvPr/>
        </p:nvSpPr>
        <p:spPr>
          <a:xfrm>
            <a:off x="660428" y="7780054"/>
            <a:ext cx="3855143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i="1" dirty="0" smtClean="0"/>
              <a:t>Bell-</a:t>
            </a:r>
            <a:r>
              <a:rPr lang="en-US" sz="2400" i="1" dirty="0" err="1" smtClean="0"/>
              <a:t>Schleimer</a:t>
            </a:r>
            <a:r>
              <a:rPr lang="en-US" sz="2400" dirty="0" smtClean="0"/>
              <a:t>: convergence can be exponentially slow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6472" y="8785919"/>
            <a:ext cx="3859100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/>
              <a:t>Margalit</a:t>
            </a:r>
            <a:r>
              <a:rPr lang="en-US" sz="2800" i="1" dirty="0" smtClean="0"/>
              <a:t>-S-</a:t>
            </a:r>
            <a:r>
              <a:rPr lang="en-US" sz="2800" i="1" dirty="0" err="1"/>
              <a:t>Yurttaş</a:t>
            </a:r>
            <a:r>
              <a:rPr lang="en-US" sz="2800" i="1" dirty="0" smtClean="0"/>
              <a:t>: </a:t>
            </a:r>
            <a:r>
              <a:rPr lang="en-US" sz="2800" dirty="0" smtClean="0"/>
              <a:t>O(1) iterations is enough.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Iterate!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48902" y="7919064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☹️😢😭</a:t>
            </a:r>
            <a:endParaRPr lang="en-US" sz="3600" dirty="0"/>
          </a:p>
        </p:txBody>
      </p:sp>
      <p:sp>
        <p:nvSpPr>
          <p:cNvPr id="15" name="Rectangle 14"/>
          <p:cNvSpPr/>
          <p:nvPr/>
        </p:nvSpPr>
        <p:spPr>
          <a:xfrm>
            <a:off x="5412809" y="2903156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😩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95275" y="183706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😀</a:t>
            </a:r>
            <a:endParaRPr lang="en-US" sz="3600" dirty="0"/>
          </a:p>
        </p:txBody>
      </p:sp>
      <p:sp>
        <p:nvSpPr>
          <p:cNvPr id="18" name="Rectangle 17"/>
          <p:cNvSpPr/>
          <p:nvPr/>
        </p:nvSpPr>
        <p:spPr>
          <a:xfrm>
            <a:off x="4604540" y="8983670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👍🏼</a:t>
            </a:r>
            <a:endParaRPr 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670362" y="4158917"/>
            <a:ext cx="4767584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/>
              <a:t>Margalit</a:t>
            </a:r>
            <a:r>
              <a:rPr lang="en-US" sz="2800" i="1" dirty="0" smtClean="0"/>
              <a:t>-S-</a:t>
            </a:r>
            <a:r>
              <a:rPr lang="en-US" sz="2800" i="1" dirty="0" err="1"/>
              <a:t>Yurttaş</a:t>
            </a:r>
            <a:r>
              <a:rPr lang="en-US" sz="2800" i="1" dirty="0" smtClean="0"/>
              <a:t>: </a:t>
            </a:r>
            <a:r>
              <a:rPr lang="en-US" sz="2800" dirty="0" smtClean="0"/>
              <a:t>Let’s try to prove that convergence is </a:t>
            </a:r>
            <a:r>
              <a:rPr lang="en-US" sz="2800" b="1" dirty="0" smtClean="0"/>
              <a:t>fast</a:t>
            </a:r>
            <a:r>
              <a:rPr lang="en-US" sz="2800" dirty="0" smtClean="0"/>
              <a:t>.</a:t>
            </a:r>
            <a:endParaRPr lang="en-US" sz="28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656473" y="5246388"/>
            <a:ext cx="4778508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Bell-</a:t>
            </a:r>
            <a:r>
              <a:rPr lang="en-US" sz="2800" i="1" dirty="0" err="1" smtClean="0"/>
              <a:t>Schleimer</a:t>
            </a:r>
            <a:r>
              <a:rPr lang="en-US" sz="2800" i="1" dirty="0" smtClean="0"/>
              <a:t>: </a:t>
            </a:r>
            <a:r>
              <a:rPr lang="en-US" sz="2800" dirty="0" smtClean="0"/>
              <a:t>Let’s try to prove that convergence is </a:t>
            </a:r>
            <a:r>
              <a:rPr lang="en-US" sz="2800" b="1" dirty="0" smtClean="0"/>
              <a:t>slow</a:t>
            </a:r>
            <a:r>
              <a:rPr lang="en-US" sz="2800" dirty="0" smtClean="0"/>
              <a:t>.</a:t>
            </a:r>
            <a:endParaRPr lang="en-US" sz="2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628650" y="1214301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~2010: 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28649" y="3814395"/>
            <a:ext cx="1043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Bit later: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71455" y="4211063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>
                <a:solidFill>
                  <a:schemeClr val="accent6"/>
                </a:solidFill>
              </a:rPr>
              <a:t>✓</a:t>
            </a:r>
            <a:endParaRPr lang="en-US" sz="5400">
              <a:solidFill>
                <a:schemeClr val="accent6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57392" y="5231772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>
                <a:solidFill>
                  <a:schemeClr val="accent6"/>
                </a:solidFill>
              </a:rPr>
              <a:t>✓</a:t>
            </a:r>
            <a:endParaRPr lang="en-US" sz="5400">
              <a:solidFill>
                <a:schemeClr val="accent6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5818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976"/>
    </mc:Choice>
    <mc:Fallback>
      <p:transition spd="slow" advTm="116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5" grpId="0"/>
      <p:bldP spid="16" grpId="0"/>
      <p:bldP spid="17" grpId="0" animBg="1"/>
      <p:bldP spid="20" grpId="0" animBg="1"/>
      <p:bldP spid="2" grpId="0"/>
      <p:bldP spid="26" grpId="0"/>
      <p:bldP spid="3" grpId="0"/>
      <p:bldP spid="2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28964" y="471488"/>
            <a:ext cx="5757861" cy="5886449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5" name="Oval 4"/>
          <p:cNvSpPr/>
          <p:nvPr/>
        </p:nvSpPr>
        <p:spPr>
          <a:xfrm>
            <a:off x="7915286" y="1296792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6" name="Oval 5"/>
          <p:cNvSpPr/>
          <p:nvPr/>
        </p:nvSpPr>
        <p:spPr>
          <a:xfrm>
            <a:off x="3538545" y="5135376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/>
          <p:cNvSpPr/>
          <p:nvPr/>
        </p:nvSpPr>
        <p:spPr>
          <a:xfrm>
            <a:off x="3614751" y="1371600"/>
            <a:ext cx="4386263" cy="3857625"/>
          </a:xfrm>
          <a:custGeom>
            <a:avLst/>
            <a:gdLst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6263" h="3857625">
                <a:moveTo>
                  <a:pt x="0" y="3857625"/>
                </a:moveTo>
                <a:cubicBezTo>
                  <a:pt x="1176338" y="2214563"/>
                  <a:pt x="2809875" y="857250"/>
                  <a:pt x="438626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74604" y="5216622"/>
            <a:ext cx="175379" cy="174821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2" name="Freeform 11"/>
          <p:cNvSpPr/>
          <p:nvPr/>
        </p:nvSpPr>
        <p:spPr>
          <a:xfrm>
            <a:off x="3254938" y="2324099"/>
            <a:ext cx="1429976" cy="2950360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3062" h="3471863">
                <a:moveTo>
                  <a:pt x="1643062" y="3471863"/>
                </a:moveTo>
                <a:cubicBezTo>
                  <a:pt x="1495425" y="1743075"/>
                  <a:pt x="819149" y="74295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829314" y="4600575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699592" y="4004813"/>
            <a:ext cx="4012782" cy="131744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4283 w 2879634"/>
              <a:gd name="connsiteY0" fmla="*/ 1157288 h 1157288"/>
              <a:gd name="connsiteX1" fmla="*/ 2761771 w 2879634"/>
              <a:gd name="connsiteY1" fmla="*/ 0 h 1157288"/>
              <a:gd name="connsiteX0" fmla="*/ 8319 w 2765807"/>
              <a:gd name="connsiteY0" fmla="*/ 1366255 h 1366255"/>
              <a:gd name="connsiteX1" fmla="*/ 2765807 w 2765807"/>
              <a:gd name="connsiteY1" fmla="*/ 208967 h 1366255"/>
              <a:gd name="connsiteX0" fmla="*/ 7758 w 2908121"/>
              <a:gd name="connsiteY0" fmla="*/ 1318794 h 1318794"/>
              <a:gd name="connsiteX1" fmla="*/ 2908121 w 2908121"/>
              <a:gd name="connsiteY1" fmla="*/ 232943 h 1318794"/>
              <a:gd name="connsiteX0" fmla="*/ 0 w 2900363"/>
              <a:gd name="connsiteY0" fmla="*/ 1248847 h 1248847"/>
              <a:gd name="connsiteX1" fmla="*/ 2900363 w 2900363"/>
              <a:gd name="connsiteY1" fmla="*/ 162996 h 1248847"/>
              <a:gd name="connsiteX0" fmla="*/ 0 w 2843213"/>
              <a:gd name="connsiteY0" fmla="*/ 2079362 h 2079362"/>
              <a:gd name="connsiteX1" fmla="*/ 2843213 w 2843213"/>
              <a:gd name="connsiteY1" fmla="*/ 50536 h 2079362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771775"/>
              <a:gd name="connsiteY0" fmla="*/ 2171701 h 2171701"/>
              <a:gd name="connsiteX1" fmla="*/ 2771775 w 2771775"/>
              <a:gd name="connsiteY1" fmla="*/ 0 h 2171701"/>
              <a:gd name="connsiteX0" fmla="*/ 0 w 2686050"/>
              <a:gd name="connsiteY0" fmla="*/ 2314576 h 2314576"/>
              <a:gd name="connsiteX1" fmla="*/ 2686050 w 2686050"/>
              <a:gd name="connsiteY1" fmla="*/ 0 h 2314576"/>
              <a:gd name="connsiteX0" fmla="*/ 0 w 2686050"/>
              <a:gd name="connsiteY0" fmla="*/ 2314576 h 2314576"/>
              <a:gd name="connsiteX1" fmla="*/ 2686050 w 2686050"/>
              <a:gd name="connsiteY1" fmla="*/ 0 h 231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6050" h="2314576">
                <a:moveTo>
                  <a:pt x="0" y="2314576"/>
                </a:moveTo>
                <a:cubicBezTo>
                  <a:pt x="395288" y="357187"/>
                  <a:pt x="1476374" y="42862"/>
                  <a:pt x="268605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: standard train track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5226" t="-5882" r="-662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6460986" y="2835559"/>
            <a:ext cx="175379" cy="174821"/>
          </a:xfrm>
          <a:prstGeom prst="ellipse">
            <a:avLst/>
          </a:prstGeom>
          <a:solidFill>
            <a:srgbClr val="ED28D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17" name="Freeform 16"/>
          <p:cNvSpPr/>
          <p:nvPr/>
        </p:nvSpPr>
        <p:spPr>
          <a:xfrm>
            <a:off x="6781821" y="2095482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3797663">
            <a:off x="7452915" y="1511867"/>
            <a:ext cx="302423" cy="2100494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2326902">
            <a:off x="6479490" y="3071182"/>
            <a:ext cx="2406627" cy="691394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784099" y="1876092"/>
            <a:ext cx="175379" cy="174821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21" name="Freeform 20"/>
          <p:cNvSpPr/>
          <p:nvPr/>
        </p:nvSpPr>
        <p:spPr>
          <a:xfrm rot="4187139">
            <a:off x="8112580" y="1648364"/>
            <a:ext cx="45719" cy="513358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4586852 w 4881726"/>
              <a:gd name="connsiteY0" fmla="*/ 2236258 h 2236258"/>
              <a:gd name="connsiteX1" fmla="*/ 0 w 4881726"/>
              <a:gd name="connsiteY1" fmla="*/ 0 h 2236258"/>
              <a:gd name="connsiteX0" fmla="*/ 0 w 1791173"/>
              <a:gd name="connsiteY0" fmla="*/ 1919436 h 1919436"/>
              <a:gd name="connsiteX1" fmla="*/ 168500 w 1791173"/>
              <a:gd name="connsiteY1" fmla="*/ 0 h 1919436"/>
              <a:gd name="connsiteX0" fmla="*/ 0 w 1303129"/>
              <a:gd name="connsiteY0" fmla="*/ 1919436 h 1919436"/>
              <a:gd name="connsiteX1" fmla="*/ 168500 w 1303129"/>
              <a:gd name="connsiteY1" fmla="*/ 0 h 1919436"/>
              <a:gd name="connsiteX0" fmla="*/ 0 w 1303129"/>
              <a:gd name="connsiteY0" fmla="*/ 1919436 h 1919436"/>
              <a:gd name="connsiteX1" fmla="*/ 168500 w 1303129"/>
              <a:gd name="connsiteY1" fmla="*/ 0 h 1919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03129" h="1919436">
                <a:moveTo>
                  <a:pt x="0" y="1919436"/>
                </a:moveTo>
                <a:cubicBezTo>
                  <a:pt x="1211037" y="1236161"/>
                  <a:pt x="2119877" y="1059772"/>
                  <a:pt x="168500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1158070">
            <a:off x="7914434" y="2029607"/>
            <a:ext cx="586315" cy="45719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9565980"/>
              <a:gd name="connsiteY0" fmla="*/ 131621 h 1000216"/>
              <a:gd name="connsiteX1" fmla="*/ 9565980 w 9565980"/>
              <a:gd name="connsiteY1" fmla="*/ 1000216 h 1000216"/>
              <a:gd name="connsiteX0" fmla="*/ 0 w 6848635"/>
              <a:gd name="connsiteY0" fmla="*/ 384872 h 384871"/>
              <a:gd name="connsiteX1" fmla="*/ 6848635 w 6848635"/>
              <a:gd name="connsiteY1" fmla="*/ 239638 h 384871"/>
              <a:gd name="connsiteX0" fmla="*/ 0 w 6848635"/>
              <a:gd name="connsiteY0" fmla="*/ 347432 h 347431"/>
              <a:gd name="connsiteX1" fmla="*/ 6848635 w 6848635"/>
              <a:gd name="connsiteY1" fmla="*/ 202198 h 347431"/>
              <a:gd name="connsiteX0" fmla="*/ 0 w 6848635"/>
              <a:gd name="connsiteY0" fmla="*/ 323599 h 323598"/>
              <a:gd name="connsiteX1" fmla="*/ 6848635 w 6848635"/>
              <a:gd name="connsiteY1" fmla="*/ 178365 h 323598"/>
              <a:gd name="connsiteX0" fmla="*/ 0 w 6848635"/>
              <a:gd name="connsiteY0" fmla="*/ 267322 h 267321"/>
              <a:gd name="connsiteX1" fmla="*/ 6848635 w 6848635"/>
              <a:gd name="connsiteY1" fmla="*/ 122088 h 26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48635" h="267321">
                <a:moveTo>
                  <a:pt x="0" y="267322"/>
                </a:moveTo>
                <a:cubicBezTo>
                  <a:pt x="2682936" y="-67449"/>
                  <a:pt x="4950448" y="-53746"/>
                  <a:pt x="6848635" y="122088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6132049" y="2894577"/>
                <a:ext cx="5571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ED28DF"/>
                              </a:solidFill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49" y="2894577"/>
                <a:ext cx="557140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7139430" y="1984646"/>
                <a:ext cx="12121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b/>
                      </m:sSub>
                    </m:oMath>
                  </m:oMathPara>
                </a14:m>
                <a:endParaRPr lang="en-US" sz="2400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430" y="1984646"/>
                <a:ext cx="1212127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503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4536417" y="5362443"/>
            <a:ext cx="175379" cy="174821"/>
          </a:xfrm>
          <a:prstGeom prst="ellipse">
            <a:avLst/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522953" y="5554492"/>
            <a:ext cx="2176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F0"/>
                </a:solidFill>
              </a:rPr>
              <a:t>c: starting curve</a:t>
            </a:r>
            <a:endParaRPr lang="en-US" sz="2400" dirty="0" smtClean="0">
              <a:solidFill>
                <a:srgbClr val="00B0F0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5803180" y="4567807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991284" y="2818750"/>
            <a:ext cx="175379" cy="174821"/>
          </a:xfrm>
          <a:prstGeom prst="ellipse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6729604" y="2964251"/>
                <a:ext cx="1164871" cy="524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𝑄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 smtClean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604" y="2964251"/>
                <a:ext cx="1164871" cy="5246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31"/>
          <p:cNvSpPr/>
          <p:nvPr/>
        </p:nvSpPr>
        <p:spPr>
          <a:xfrm>
            <a:off x="4640521" y="2935012"/>
            <a:ext cx="1924401" cy="2362834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3714" h="2763683">
                <a:moveTo>
                  <a:pt x="56656" y="2763683"/>
                </a:moveTo>
                <a:cubicBezTo>
                  <a:pt x="5459" y="2581517"/>
                  <a:pt x="-92472" y="1264216"/>
                  <a:pt x="211457" y="980974"/>
                </a:cubicBezTo>
                <a:cubicBezTo>
                  <a:pt x="515386" y="697732"/>
                  <a:pt x="829824" y="328315"/>
                  <a:pt x="1089380" y="159246"/>
                </a:cubicBezTo>
                <a:cubicBezTo>
                  <a:pt x="1348936" y="-9823"/>
                  <a:pt x="1942657" y="-23941"/>
                  <a:pt x="2163714" y="23782"/>
                </a:cubicBezTo>
              </a:path>
            </a:pathLst>
          </a:custGeom>
          <a:noFill/>
          <a:ln w="508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4535432" y="1823676"/>
            <a:ext cx="3292028" cy="3504386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  <a:gd name="connsiteX0" fmla="*/ 106237 w 2764478"/>
              <a:gd name="connsiteY0" fmla="*/ 3759830 h 3759830"/>
              <a:gd name="connsiteX1" fmla="*/ 261038 w 2764478"/>
              <a:gd name="connsiteY1" fmla="*/ 1977121 h 3759830"/>
              <a:gd name="connsiteX2" fmla="*/ 2720672 w 2764478"/>
              <a:gd name="connsiteY2" fmla="*/ 17309 h 3759830"/>
              <a:gd name="connsiteX3" fmla="*/ 2213295 w 2764478"/>
              <a:gd name="connsiteY3" fmla="*/ 1019929 h 3759830"/>
              <a:gd name="connsiteX0" fmla="*/ 106237 w 3531386"/>
              <a:gd name="connsiteY0" fmla="*/ 3820766 h 3820766"/>
              <a:gd name="connsiteX1" fmla="*/ 261038 w 3531386"/>
              <a:gd name="connsiteY1" fmla="*/ 2038057 h 3820766"/>
              <a:gd name="connsiteX2" fmla="*/ 2720672 w 3531386"/>
              <a:gd name="connsiteY2" fmla="*/ 78245 h 3820766"/>
              <a:gd name="connsiteX3" fmla="*/ 3531386 w 3531386"/>
              <a:gd name="connsiteY3" fmla="*/ 107323 h 3820766"/>
              <a:gd name="connsiteX0" fmla="*/ 236832 w 3661981"/>
              <a:gd name="connsiteY0" fmla="*/ 3820766 h 3820766"/>
              <a:gd name="connsiteX1" fmla="*/ 193919 w 3661981"/>
              <a:gd name="connsiteY1" fmla="*/ 2367141 h 3820766"/>
              <a:gd name="connsiteX2" fmla="*/ 2851267 w 3661981"/>
              <a:gd name="connsiteY2" fmla="*/ 78245 h 3820766"/>
              <a:gd name="connsiteX3" fmla="*/ 3661981 w 3661981"/>
              <a:gd name="connsiteY3" fmla="*/ 107323 h 3820766"/>
              <a:gd name="connsiteX0" fmla="*/ 154905 w 3711863"/>
              <a:gd name="connsiteY0" fmla="*/ 4067580 h 4067580"/>
              <a:gd name="connsiteX1" fmla="*/ 243801 w 3711863"/>
              <a:gd name="connsiteY1" fmla="*/ 2367141 h 4067580"/>
              <a:gd name="connsiteX2" fmla="*/ 2901149 w 3711863"/>
              <a:gd name="connsiteY2" fmla="*/ 78245 h 4067580"/>
              <a:gd name="connsiteX3" fmla="*/ 3711863 w 3711863"/>
              <a:gd name="connsiteY3" fmla="*/ 107323 h 4067580"/>
              <a:gd name="connsiteX0" fmla="*/ 140028 w 3696986"/>
              <a:gd name="connsiteY0" fmla="*/ 4067580 h 4067580"/>
              <a:gd name="connsiteX1" fmla="*/ 228924 w 3696986"/>
              <a:gd name="connsiteY1" fmla="*/ 2367141 h 4067580"/>
              <a:gd name="connsiteX2" fmla="*/ 2886272 w 3696986"/>
              <a:gd name="connsiteY2" fmla="*/ 78245 h 4067580"/>
              <a:gd name="connsiteX3" fmla="*/ 3696986 w 3696986"/>
              <a:gd name="connsiteY3" fmla="*/ 107323 h 4067580"/>
              <a:gd name="connsiteX0" fmla="*/ 147316 w 3704274"/>
              <a:gd name="connsiteY0" fmla="*/ 4067580 h 4067580"/>
              <a:gd name="connsiteX1" fmla="*/ 236212 w 3704274"/>
              <a:gd name="connsiteY1" fmla="*/ 2367141 h 4067580"/>
              <a:gd name="connsiteX2" fmla="*/ 2893560 w 3704274"/>
              <a:gd name="connsiteY2" fmla="*/ 78245 h 4067580"/>
              <a:gd name="connsiteX3" fmla="*/ 3704274 w 370427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367141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284870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144457 w 3701415"/>
              <a:gd name="connsiteY0" fmla="*/ 4098896 h 4098896"/>
              <a:gd name="connsiteX1" fmla="*/ 233353 w 3701415"/>
              <a:gd name="connsiteY1" fmla="*/ 2316186 h 4098896"/>
              <a:gd name="connsiteX2" fmla="*/ 2851158 w 3701415"/>
              <a:gd name="connsiteY2" fmla="*/ 68425 h 4098896"/>
              <a:gd name="connsiteX3" fmla="*/ 3701415 w 3701415"/>
              <a:gd name="connsiteY3" fmla="*/ 138639 h 409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1415" h="4098896">
                <a:moveTo>
                  <a:pt x="144457" y="4098896"/>
                </a:moveTo>
                <a:cubicBezTo>
                  <a:pt x="119623" y="3532797"/>
                  <a:pt x="-217764" y="2987931"/>
                  <a:pt x="233353" y="2316186"/>
                </a:cubicBezTo>
                <a:cubicBezTo>
                  <a:pt x="684470" y="1644441"/>
                  <a:pt x="2591602" y="237494"/>
                  <a:pt x="2851158" y="68425"/>
                </a:cubicBezTo>
                <a:cubicBezTo>
                  <a:pt x="3110714" y="-100644"/>
                  <a:pt x="3480358" y="90916"/>
                  <a:pt x="3701415" y="138639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469127" y="1150476"/>
            <a:ext cx="2776567" cy="1985249"/>
          </a:xfrm>
          <a:prstGeom prst="straightConnector1">
            <a:avLst/>
          </a:prstGeom>
          <a:ln w="31750">
            <a:solidFill>
              <a:srgbClr val="ED28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784757" y="413200"/>
                <a:ext cx="3194629" cy="1016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ED28DF"/>
                    </a:solidFill>
                  </a:rPr>
                  <a:t>Natural splitting sequence towards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ED28DF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ED28DF"/>
                            </a:solidFill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sz="2000" i="1">
                            <a:solidFill>
                              <a:srgbClr val="ED28DF"/>
                            </a:solidFill>
                            <a:latin typeface="Cambria Math" charset="0"/>
                          </a:rPr>
                          <m:t>𝑄</m:t>
                        </m:r>
                      </m:sup>
                    </m:sSup>
                    <m:r>
                      <a:rPr lang="en-US" sz="2000" i="1">
                        <a:solidFill>
                          <a:srgbClr val="ED28DF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000" i="1">
                        <a:solidFill>
                          <a:srgbClr val="ED28DF"/>
                        </a:solidFill>
                        <a:latin typeface="Cambria Math" charset="0"/>
                      </a:rPr>
                      <m:t>𝑐</m:t>
                    </m:r>
                    <m:r>
                      <a:rPr lang="en-US" sz="2000" i="1">
                        <a:solidFill>
                          <a:srgbClr val="ED28D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rgbClr val="ED28DF"/>
                    </a:solidFill>
                  </a:rPr>
                  <a:t>.</a:t>
                </a:r>
                <a:endParaRPr lang="en-US" sz="2000" dirty="0">
                  <a:solidFill>
                    <a:srgbClr val="ED28DF"/>
                  </a:solidFill>
                </a:endParaRPr>
              </a:p>
              <a:p>
                <a:endParaRPr lang="en-US" sz="20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57" y="413200"/>
                <a:ext cx="3194629" cy="1016689"/>
              </a:xfrm>
              <a:prstGeom prst="rect">
                <a:avLst/>
              </a:prstGeom>
              <a:blipFill rotWithShape="0">
                <a:blip r:embed="rId9"/>
                <a:stretch>
                  <a:fillRect l="-2099" t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613961" y="2123518"/>
                <a:ext cx="248464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Problem: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may not be invariant.</a:t>
                </a:r>
              </a:p>
              <a:p>
                <a:endParaRPr lang="en-US" sz="2000" dirty="0"/>
              </a:p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Cause: </a:t>
                </a:r>
                <a:r>
                  <a:rPr lang="en-US" sz="2000" dirty="0" err="1" smtClean="0"/>
                  <a:t>oversplitting</a:t>
                </a:r>
                <a:r>
                  <a:rPr lang="en-US" sz="2000" dirty="0" smtClean="0"/>
                  <a:t>.</a:t>
                </a:r>
              </a:p>
              <a:p>
                <a:endParaRPr lang="en-US" sz="2000" dirty="0">
                  <a:solidFill>
                    <a:schemeClr val="tx1"/>
                  </a:solidFill>
                </a:endParaRPr>
              </a:p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Solution: </a:t>
                </a:r>
                <a:r>
                  <a:rPr lang="en-US" sz="2000" dirty="0" smtClean="0"/>
                  <a:t>fold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until “possible”.</a:t>
                </a:r>
                <a:endParaRPr lang="en-US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61" y="2123518"/>
                <a:ext cx="2484644" cy="2246769"/>
              </a:xfrm>
              <a:prstGeom prst="rect">
                <a:avLst/>
              </a:prstGeom>
              <a:blipFill rotWithShape="0">
                <a:blip r:embed="rId10"/>
                <a:stretch>
                  <a:fillRect l="-2703" t="-1355" r="-1229" b="-3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4701131" y="3735039"/>
            <a:ext cx="175379" cy="174821"/>
          </a:xfrm>
          <a:prstGeom prst="ellipse">
            <a:avLst/>
          </a:prstGeom>
          <a:solidFill>
            <a:srgbClr val="ED28D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7" name="Freeform 36"/>
          <p:cNvSpPr/>
          <p:nvPr/>
        </p:nvSpPr>
        <p:spPr>
          <a:xfrm>
            <a:off x="4764088" y="704088"/>
            <a:ext cx="302423" cy="3132862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 rot="752351">
            <a:off x="4811033" y="3406267"/>
            <a:ext cx="3905354" cy="845865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4763696" y="3722377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D28DF"/>
                          </a:solidFill>
                          <a:latin typeface="Cambria Math" charset="0"/>
                        </a:rPr>
                        <m:t>𝜏</m:t>
                      </m:r>
                      <m:r>
                        <a:rPr lang="en-US" sz="2000" b="0" i="1" smtClean="0">
                          <a:solidFill>
                            <a:srgbClr val="ED28DF"/>
                          </a:solidFill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sz="20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96" y="3722377"/>
                <a:ext cx="425116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5875924" y="2605643"/>
            <a:ext cx="175379" cy="174821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42" name="Freeform 41"/>
          <p:cNvSpPr/>
          <p:nvPr/>
        </p:nvSpPr>
        <p:spPr>
          <a:xfrm>
            <a:off x="5921170" y="505496"/>
            <a:ext cx="302423" cy="2183499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43" name="Freeform 42"/>
          <p:cNvSpPr/>
          <p:nvPr/>
        </p:nvSpPr>
        <p:spPr>
          <a:xfrm rot="752351">
            <a:off x="5985602" y="2438045"/>
            <a:ext cx="2753262" cy="60398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5243241" y="2201930"/>
                <a:ext cx="750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241" y="2201930"/>
                <a:ext cx="750782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45895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96"/>
    </mc:Choice>
    <mc:Fallback>
      <p:transition spd="slow" advTm="22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33" grpId="0" animBg="1"/>
      <p:bldP spid="37" grpId="0" animBg="1"/>
      <p:bldP spid="39" grpId="0" animBg="1"/>
      <p:bldP spid="40" grpId="0"/>
      <p:bldP spid="41" grpId="0" animBg="1"/>
      <p:bldP spid="42" grpId="0" animBg="1"/>
      <p:bldP spid="43" grpId="0" animBg="1"/>
      <p:bldP spid="4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28964" y="471488"/>
            <a:ext cx="5757861" cy="5886449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5" name="Oval 4"/>
          <p:cNvSpPr/>
          <p:nvPr/>
        </p:nvSpPr>
        <p:spPr>
          <a:xfrm>
            <a:off x="7915286" y="1296792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6" name="Oval 5"/>
          <p:cNvSpPr/>
          <p:nvPr/>
        </p:nvSpPr>
        <p:spPr>
          <a:xfrm>
            <a:off x="3538545" y="5135376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/>
          <p:cNvSpPr/>
          <p:nvPr/>
        </p:nvSpPr>
        <p:spPr>
          <a:xfrm>
            <a:off x="3614751" y="1371600"/>
            <a:ext cx="4386263" cy="3857625"/>
          </a:xfrm>
          <a:custGeom>
            <a:avLst/>
            <a:gdLst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6263" h="3857625">
                <a:moveTo>
                  <a:pt x="0" y="3857625"/>
                </a:moveTo>
                <a:cubicBezTo>
                  <a:pt x="1176338" y="2214563"/>
                  <a:pt x="2809875" y="857250"/>
                  <a:pt x="438626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254938" y="2324099"/>
            <a:ext cx="1429976" cy="2950360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3062" h="3471863">
                <a:moveTo>
                  <a:pt x="1643062" y="3471863"/>
                </a:moveTo>
                <a:cubicBezTo>
                  <a:pt x="1495425" y="1743075"/>
                  <a:pt x="819149" y="74295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829314" y="4600575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699592" y="4004813"/>
            <a:ext cx="4012782" cy="131744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4283 w 2879634"/>
              <a:gd name="connsiteY0" fmla="*/ 1157288 h 1157288"/>
              <a:gd name="connsiteX1" fmla="*/ 2761771 w 2879634"/>
              <a:gd name="connsiteY1" fmla="*/ 0 h 1157288"/>
              <a:gd name="connsiteX0" fmla="*/ 8319 w 2765807"/>
              <a:gd name="connsiteY0" fmla="*/ 1366255 h 1366255"/>
              <a:gd name="connsiteX1" fmla="*/ 2765807 w 2765807"/>
              <a:gd name="connsiteY1" fmla="*/ 208967 h 1366255"/>
              <a:gd name="connsiteX0" fmla="*/ 7758 w 2908121"/>
              <a:gd name="connsiteY0" fmla="*/ 1318794 h 1318794"/>
              <a:gd name="connsiteX1" fmla="*/ 2908121 w 2908121"/>
              <a:gd name="connsiteY1" fmla="*/ 232943 h 1318794"/>
              <a:gd name="connsiteX0" fmla="*/ 0 w 2900363"/>
              <a:gd name="connsiteY0" fmla="*/ 1248847 h 1248847"/>
              <a:gd name="connsiteX1" fmla="*/ 2900363 w 2900363"/>
              <a:gd name="connsiteY1" fmla="*/ 162996 h 1248847"/>
              <a:gd name="connsiteX0" fmla="*/ 0 w 2843213"/>
              <a:gd name="connsiteY0" fmla="*/ 2079362 h 2079362"/>
              <a:gd name="connsiteX1" fmla="*/ 2843213 w 2843213"/>
              <a:gd name="connsiteY1" fmla="*/ 50536 h 2079362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771775"/>
              <a:gd name="connsiteY0" fmla="*/ 2171701 h 2171701"/>
              <a:gd name="connsiteX1" fmla="*/ 2771775 w 2771775"/>
              <a:gd name="connsiteY1" fmla="*/ 0 h 2171701"/>
              <a:gd name="connsiteX0" fmla="*/ 0 w 2686050"/>
              <a:gd name="connsiteY0" fmla="*/ 2314576 h 2314576"/>
              <a:gd name="connsiteX1" fmla="*/ 2686050 w 2686050"/>
              <a:gd name="connsiteY1" fmla="*/ 0 h 2314576"/>
              <a:gd name="connsiteX0" fmla="*/ 0 w 2686050"/>
              <a:gd name="connsiteY0" fmla="*/ 2314576 h 2314576"/>
              <a:gd name="connsiteX1" fmla="*/ 2686050 w 2686050"/>
              <a:gd name="connsiteY1" fmla="*/ 0 h 231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6050" h="2314576">
                <a:moveTo>
                  <a:pt x="0" y="2314576"/>
                </a:moveTo>
                <a:cubicBezTo>
                  <a:pt x="395288" y="357187"/>
                  <a:pt x="1476374" y="42862"/>
                  <a:pt x="268605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: standard train track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5226" t="-5882" r="-662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 16"/>
          <p:cNvSpPr/>
          <p:nvPr/>
        </p:nvSpPr>
        <p:spPr>
          <a:xfrm>
            <a:off x="6781821" y="2095482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803180" y="4567807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31"/>
          <p:cNvSpPr/>
          <p:nvPr/>
        </p:nvSpPr>
        <p:spPr>
          <a:xfrm>
            <a:off x="4640521" y="3773705"/>
            <a:ext cx="188069" cy="1524142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  <a:gd name="connsiteX0" fmla="*/ 56656 w 1089380"/>
              <a:gd name="connsiteY0" fmla="*/ 2604437 h 2604437"/>
              <a:gd name="connsiteX1" fmla="*/ 211457 w 1089380"/>
              <a:gd name="connsiteY1" fmla="*/ 821728 h 2604437"/>
              <a:gd name="connsiteX2" fmla="*/ 1089380 w 1089380"/>
              <a:gd name="connsiteY2" fmla="*/ 0 h 2604437"/>
              <a:gd name="connsiteX0" fmla="*/ 56656 w 211457"/>
              <a:gd name="connsiteY0" fmla="*/ 1782709 h 1782709"/>
              <a:gd name="connsiteX1" fmla="*/ 211457 w 211457"/>
              <a:gd name="connsiteY1" fmla="*/ 0 h 178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1457" h="1782709">
                <a:moveTo>
                  <a:pt x="56656" y="1782709"/>
                </a:moveTo>
                <a:cubicBezTo>
                  <a:pt x="5459" y="1600543"/>
                  <a:pt x="-92472" y="283242"/>
                  <a:pt x="211457" y="0"/>
                </a:cubicBezTo>
              </a:path>
            </a:pathLst>
          </a:custGeom>
          <a:noFill/>
          <a:ln w="508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4606979" y="2723425"/>
            <a:ext cx="1357839" cy="2568062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  <a:gd name="connsiteX0" fmla="*/ 106237 w 2764478"/>
              <a:gd name="connsiteY0" fmla="*/ 3759830 h 3759830"/>
              <a:gd name="connsiteX1" fmla="*/ 261038 w 2764478"/>
              <a:gd name="connsiteY1" fmla="*/ 1977121 h 3759830"/>
              <a:gd name="connsiteX2" fmla="*/ 2720672 w 2764478"/>
              <a:gd name="connsiteY2" fmla="*/ 17309 h 3759830"/>
              <a:gd name="connsiteX3" fmla="*/ 2213295 w 2764478"/>
              <a:gd name="connsiteY3" fmla="*/ 1019929 h 3759830"/>
              <a:gd name="connsiteX0" fmla="*/ 106237 w 3531386"/>
              <a:gd name="connsiteY0" fmla="*/ 3820766 h 3820766"/>
              <a:gd name="connsiteX1" fmla="*/ 261038 w 3531386"/>
              <a:gd name="connsiteY1" fmla="*/ 2038057 h 3820766"/>
              <a:gd name="connsiteX2" fmla="*/ 2720672 w 3531386"/>
              <a:gd name="connsiteY2" fmla="*/ 78245 h 3820766"/>
              <a:gd name="connsiteX3" fmla="*/ 3531386 w 3531386"/>
              <a:gd name="connsiteY3" fmla="*/ 107323 h 3820766"/>
              <a:gd name="connsiteX0" fmla="*/ 236832 w 3661981"/>
              <a:gd name="connsiteY0" fmla="*/ 3820766 h 3820766"/>
              <a:gd name="connsiteX1" fmla="*/ 193919 w 3661981"/>
              <a:gd name="connsiteY1" fmla="*/ 2367141 h 3820766"/>
              <a:gd name="connsiteX2" fmla="*/ 2851267 w 3661981"/>
              <a:gd name="connsiteY2" fmla="*/ 78245 h 3820766"/>
              <a:gd name="connsiteX3" fmla="*/ 3661981 w 3661981"/>
              <a:gd name="connsiteY3" fmla="*/ 107323 h 3820766"/>
              <a:gd name="connsiteX0" fmla="*/ 154905 w 3711863"/>
              <a:gd name="connsiteY0" fmla="*/ 4067580 h 4067580"/>
              <a:gd name="connsiteX1" fmla="*/ 243801 w 3711863"/>
              <a:gd name="connsiteY1" fmla="*/ 2367141 h 4067580"/>
              <a:gd name="connsiteX2" fmla="*/ 2901149 w 3711863"/>
              <a:gd name="connsiteY2" fmla="*/ 78245 h 4067580"/>
              <a:gd name="connsiteX3" fmla="*/ 3711863 w 3711863"/>
              <a:gd name="connsiteY3" fmla="*/ 107323 h 4067580"/>
              <a:gd name="connsiteX0" fmla="*/ 140028 w 3696986"/>
              <a:gd name="connsiteY0" fmla="*/ 4067580 h 4067580"/>
              <a:gd name="connsiteX1" fmla="*/ 228924 w 3696986"/>
              <a:gd name="connsiteY1" fmla="*/ 2367141 h 4067580"/>
              <a:gd name="connsiteX2" fmla="*/ 2886272 w 3696986"/>
              <a:gd name="connsiteY2" fmla="*/ 78245 h 4067580"/>
              <a:gd name="connsiteX3" fmla="*/ 3696986 w 3696986"/>
              <a:gd name="connsiteY3" fmla="*/ 107323 h 4067580"/>
              <a:gd name="connsiteX0" fmla="*/ 147316 w 3704274"/>
              <a:gd name="connsiteY0" fmla="*/ 4067580 h 4067580"/>
              <a:gd name="connsiteX1" fmla="*/ 236212 w 3704274"/>
              <a:gd name="connsiteY1" fmla="*/ 2367141 h 4067580"/>
              <a:gd name="connsiteX2" fmla="*/ 2893560 w 3704274"/>
              <a:gd name="connsiteY2" fmla="*/ 78245 h 4067580"/>
              <a:gd name="connsiteX3" fmla="*/ 3704274 w 370427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367141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284870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144457 w 3701415"/>
              <a:gd name="connsiteY0" fmla="*/ 4098896 h 4098896"/>
              <a:gd name="connsiteX1" fmla="*/ 233353 w 3701415"/>
              <a:gd name="connsiteY1" fmla="*/ 2316186 h 4098896"/>
              <a:gd name="connsiteX2" fmla="*/ 2851158 w 3701415"/>
              <a:gd name="connsiteY2" fmla="*/ 68425 h 4098896"/>
              <a:gd name="connsiteX3" fmla="*/ 3701415 w 3701415"/>
              <a:gd name="connsiteY3" fmla="*/ 138639 h 4098896"/>
              <a:gd name="connsiteX0" fmla="*/ 144457 w 2851158"/>
              <a:gd name="connsiteY0" fmla="*/ 4030470 h 4030470"/>
              <a:gd name="connsiteX1" fmla="*/ 233353 w 2851158"/>
              <a:gd name="connsiteY1" fmla="*/ 2247760 h 4030470"/>
              <a:gd name="connsiteX2" fmla="*/ 2851158 w 2851158"/>
              <a:gd name="connsiteY2" fmla="*/ -1 h 4030470"/>
              <a:gd name="connsiteX0" fmla="*/ 56850 w 1519536"/>
              <a:gd name="connsiteY0" fmla="*/ 3046508 h 3046508"/>
              <a:gd name="connsiteX1" fmla="*/ 145746 w 1519536"/>
              <a:gd name="connsiteY1" fmla="*/ 1263798 h 3046508"/>
              <a:gd name="connsiteX2" fmla="*/ 1519535 w 1519536"/>
              <a:gd name="connsiteY2" fmla="*/ 0 h 3046508"/>
              <a:gd name="connsiteX0" fmla="*/ 56850 w 1519535"/>
              <a:gd name="connsiteY0" fmla="*/ 3046508 h 3046508"/>
              <a:gd name="connsiteX1" fmla="*/ 145746 w 1519535"/>
              <a:gd name="connsiteY1" fmla="*/ 1263798 h 3046508"/>
              <a:gd name="connsiteX2" fmla="*/ 1519535 w 1519535"/>
              <a:gd name="connsiteY2" fmla="*/ 0 h 3046508"/>
              <a:gd name="connsiteX0" fmla="*/ 95148 w 1557833"/>
              <a:gd name="connsiteY0" fmla="*/ 3046508 h 3046508"/>
              <a:gd name="connsiteX1" fmla="*/ 184044 w 1557833"/>
              <a:gd name="connsiteY1" fmla="*/ 1263798 h 3046508"/>
              <a:gd name="connsiteX2" fmla="*/ 1557833 w 1557833"/>
              <a:gd name="connsiteY2" fmla="*/ 0 h 3046508"/>
              <a:gd name="connsiteX0" fmla="*/ 24695 w 1569629"/>
              <a:gd name="connsiteY0" fmla="*/ 3003727 h 3003727"/>
              <a:gd name="connsiteX1" fmla="*/ 195840 w 1569629"/>
              <a:gd name="connsiteY1" fmla="*/ 1263798 h 3003727"/>
              <a:gd name="connsiteX2" fmla="*/ 1569629 w 1569629"/>
              <a:gd name="connsiteY2" fmla="*/ 0 h 3003727"/>
              <a:gd name="connsiteX0" fmla="*/ 34796 w 1548886"/>
              <a:gd name="connsiteY0" fmla="*/ 2993032 h 2993032"/>
              <a:gd name="connsiteX1" fmla="*/ 175097 w 1548886"/>
              <a:gd name="connsiteY1" fmla="*/ 1263798 h 2993032"/>
              <a:gd name="connsiteX2" fmla="*/ 1548886 w 1548886"/>
              <a:gd name="connsiteY2" fmla="*/ 0 h 2993032"/>
              <a:gd name="connsiteX0" fmla="*/ 66191 w 1580281"/>
              <a:gd name="connsiteY0" fmla="*/ 2993032 h 2993032"/>
              <a:gd name="connsiteX1" fmla="*/ 144806 w 1580281"/>
              <a:gd name="connsiteY1" fmla="*/ 1274494 h 2993032"/>
              <a:gd name="connsiteX2" fmla="*/ 1580281 w 1580281"/>
              <a:gd name="connsiteY2" fmla="*/ 0 h 2993032"/>
              <a:gd name="connsiteX0" fmla="*/ 101383 w 1553786"/>
              <a:gd name="connsiteY0" fmla="*/ 3003727 h 3003727"/>
              <a:gd name="connsiteX1" fmla="*/ 118311 w 1553786"/>
              <a:gd name="connsiteY1" fmla="*/ 1274494 h 3003727"/>
              <a:gd name="connsiteX2" fmla="*/ 1553786 w 1553786"/>
              <a:gd name="connsiteY2" fmla="*/ 0 h 3003727"/>
              <a:gd name="connsiteX0" fmla="*/ 56166 w 1508569"/>
              <a:gd name="connsiteY0" fmla="*/ 3003727 h 3003727"/>
              <a:gd name="connsiteX1" fmla="*/ 145061 w 1508569"/>
              <a:gd name="connsiteY1" fmla="*/ 1306580 h 3003727"/>
              <a:gd name="connsiteX2" fmla="*/ 1508569 w 1508569"/>
              <a:gd name="connsiteY2" fmla="*/ 0 h 3003727"/>
              <a:gd name="connsiteX0" fmla="*/ 74294 w 1526697"/>
              <a:gd name="connsiteY0" fmla="*/ 3003727 h 3003727"/>
              <a:gd name="connsiteX1" fmla="*/ 132346 w 1526697"/>
              <a:gd name="connsiteY1" fmla="*/ 1295885 h 3003727"/>
              <a:gd name="connsiteX2" fmla="*/ 1526697 w 1526697"/>
              <a:gd name="connsiteY2" fmla="*/ 0 h 3003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6697" h="3003727">
                <a:moveTo>
                  <a:pt x="74294" y="3003727"/>
                </a:moveTo>
                <a:cubicBezTo>
                  <a:pt x="49460" y="2437628"/>
                  <a:pt x="-109721" y="1796506"/>
                  <a:pt x="132346" y="1295885"/>
                </a:cubicBezTo>
                <a:cubicBezTo>
                  <a:pt x="374413" y="795264"/>
                  <a:pt x="1267141" y="211850"/>
                  <a:pt x="1526697" y="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701131" y="3735039"/>
            <a:ext cx="175379" cy="174821"/>
          </a:xfrm>
          <a:prstGeom prst="ellipse">
            <a:avLst/>
          </a:prstGeom>
          <a:solidFill>
            <a:srgbClr val="ED28D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7" name="Freeform 36"/>
          <p:cNvSpPr/>
          <p:nvPr/>
        </p:nvSpPr>
        <p:spPr>
          <a:xfrm>
            <a:off x="4764088" y="704088"/>
            <a:ext cx="302423" cy="3132862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 rot="752351">
            <a:off x="4811033" y="3406267"/>
            <a:ext cx="3905354" cy="845865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4763696" y="3722377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D28DF"/>
                          </a:solidFill>
                          <a:latin typeface="Cambria Math" charset="0"/>
                        </a:rPr>
                        <m:t>𝜏</m:t>
                      </m:r>
                      <m:r>
                        <a:rPr lang="en-US" sz="2000" b="0" i="1" smtClean="0">
                          <a:solidFill>
                            <a:srgbClr val="ED28DF"/>
                          </a:solidFill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sz="20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96" y="3722377"/>
                <a:ext cx="425116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5875924" y="2605643"/>
            <a:ext cx="175379" cy="174821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42" name="Freeform 41"/>
          <p:cNvSpPr/>
          <p:nvPr/>
        </p:nvSpPr>
        <p:spPr>
          <a:xfrm>
            <a:off x="5921170" y="505496"/>
            <a:ext cx="302423" cy="2183499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43" name="Freeform 42"/>
          <p:cNvSpPr/>
          <p:nvPr/>
        </p:nvSpPr>
        <p:spPr>
          <a:xfrm rot="752351">
            <a:off x="5985602" y="2438045"/>
            <a:ext cx="2753262" cy="60398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5243241" y="2201930"/>
                <a:ext cx="750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241" y="2201930"/>
                <a:ext cx="75078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94361" y="694944"/>
                <a:ext cx="280019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We have:</a:t>
                </a:r>
              </a:p>
              <a:p>
                <a:pPr marL="457200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 smtClean="0"/>
                  <a:t> carried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marL="457200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carried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000" dirty="0" smtClean="0"/>
                  <a:t>we cannot fold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anymore</a:t>
                </a:r>
                <a:endParaRPr lang="en-US" sz="2000" dirty="0"/>
              </a:p>
              <a:p>
                <a:pPr marL="457200" indent="-457200">
                  <a:buFont typeface="Arial" charset="0"/>
                  <a:buChar char="•"/>
                </a:pPr>
                <a:endParaRPr lang="en-US" sz="2000" dirty="0" smtClean="0"/>
              </a:p>
              <a:p>
                <a:endParaRPr lang="en-US" sz="2000" dirty="0" err="1" smtClean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1" y="694944"/>
                <a:ext cx="2800196" cy="2246769"/>
              </a:xfrm>
              <a:prstGeom prst="rect">
                <a:avLst/>
              </a:prstGeom>
              <a:blipFill rotWithShape="0">
                <a:blip r:embed="rId7"/>
                <a:stretch>
                  <a:fillRect l="-2397" t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/>
          <p:cNvSpPr/>
          <p:nvPr/>
        </p:nvSpPr>
        <p:spPr>
          <a:xfrm>
            <a:off x="4627824" y="5240489"/>
            <a:ext cx="175379" cy="174821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571368" y="2416394"/>
            <a:ext cx="2346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262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87"/>
    </mc:Choice>
    <mc:Fallback>
      <p:transition spd="slow" advTm="38387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28964" y="471488"/>
            <a:ext cx="5757861" cy="5886449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5" name="Oval 4"/>
          <p:cNvSpPr/>
          <p:nvPr/>
        </p:nvSpPr>
        <p:spPr>
          <a:xfrm>
            <a:off x="7915286" y="1296792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6" name="Oval 5"/>
          <p:cNvSpPr/>
          <p:nvPr/>
        </p:nvSpPr>
        <p:spPr>
          <a:xfrm>
            <a:off x="3538545" y="5135376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/>
          <p:cNvSpPr/>
          <p:nvPr/>
        </p:nvSpPr>
        <p:spPr>
          <a:xfrm>
            <a:off x="3614751" y="1371600"/>
            <a:ext cx="4386263" cy="3857625"/>
          </a:xfrm>
          <a:custGeom>
            <a:avLst/>
            <a:gdLst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6263" h="3857625">
                <a:moveTo>
                  <a:pt x="0" y="3857625"/>
                </a:moveTo>
                <a:cubicBezTo>
                  <a:pt x="1176338" y="2214563"/>
                  <a:pt x="2809875" y="857250"/>
                  <a:pt x="438626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254938" y="2324099"/>
            <a:ext cx="1429976" cy="2950360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3062" h="3471863">
                <a:moveTo>
                  <a:pt x="1643062" y="3471863"/>
                </a:moveTo>
                <a:cubicBezTo>
                  <a:pt x="1495425" y="1743075"/>
                  <a:pt x="819149" y="74295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829314" y="4600575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699592" y="4004813"/>
            <a:ext cx="4012782" cy="131744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4283 w 2879634"/>
              <a:gd name="connsiteY0" fmla="*/ 1157288 h 1157288"/>
              <a:gd name="connsiteX1" fmla="*/ 2761771 w 2879634"/>
              <a:gd name="connsiteY1" fmla="*/ 0 h 1157288"/>
              <a:gd name="connsiteX0" fmla="*/ 8319 w 2765807"/>
              <a:gd name="connsiteY0" fmla="*/ 1366255 h 1366255"/>
              <a:gd name="connsiteX1" fmla="*/ 2765807 w 2765807"/>
              <a:gd name="connsiteY1" fmla="*/ 208967 h 1366255"/>
              <a:gd name="connsiteX0" fmla="*/ 7758 w 2908121"/>
              <a:gd name="connsiteY0" fmla="*/ 1318794 h 1318794"/>
              <a:gd name="connsiteX1" fmla="*/ 2908121 w 2908121"/>
              <a:gd name="connsiteY1" fmla="*/ 232943 h 1318794"/>
              <a:gd name="connsiteX0" fmla="*/ 0 w 2900363"/>
              <a:gd name="connsiteY0" fmla="*/ 1248847 h 1248847"/>
              <a:gd name="connsiteX1" fmla="*/ 2900363 w 2900363"/>
              <a:gd name="connsiteY1" fmla="*/ 162996 h 1248847"/>
              <a:gd name="connsiteX0" fmla="*/ 0 w 2843213"/>
              <a:gd name="connsiteY0" fmla="*/ 2079362 h 2079362"/>
              <a:gd name="connsiteX1" fmla="*/ 2843213 w 2843213"/>
              <a:gd name="connsiteY1" fmla="*/ 50536 h 2079362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771775"/>
              <a:gd name="connsiteY0" fmla="*/ 2171701 h 2171701"/>
              <a:gd name="connsiteX1" fmla="*/ 2771775 w 2771775"/>
              <a:gd name="connsiteY1" fmla="*/ 0 h 2171701"/>
              <a:gd name="connsiteX0" fmla="*/ 0 w 2686050"/>
              <a:gd name="connsiteY0" fmla="*/ 2314576 h 2314576"/>
              <a:gd name="connsiteX1" fmla="*/ 2686050 w 2686050"/>
              <a:gd name="connsiteY1" fmla="*/ 0 h 2314576"/>
              <a:gd name="connsiteX0" fmla="*/ 0 w 2686050"/>
              <a:gd name="connsiteY0" fmla="*/ 2314576 h 2314576"/>
              <a:gd name="connsiteX1" fmla="*/ 2686050 w 2686050"/>
              <a:gd name="connsiteY1" fmla="*/ 0 h 231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6050" h="2314576">
                <a:moveTo>
                  <a:pt x="0" y="2314576"/>
                </a:moveTo>
                <a:cubicBezTo>
                  <a:pt x="395288" y="357187"/>
                  <a:pt x="1476374" y="42862"/>
                  <a:pt x="268605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: standard train track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5226" t="-5882" r="-662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 16"/>
          <p:cNvSpPr/>
          <p:nvPr/>
        </p:nvSpPr>
        <p:spPr>
          <a:xfrm>
            <a:off x="6781821" y="2095482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803180" y="4567807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31"/>
          <p:cNvSpPr/>
          <p:nvPr/>
        </p:nvSpPr>
        <p:spPr>
          <a:xfrm>
            <a:off x="4640521" y="3773705"/>
            <a:ext cx="188069" cy="1524142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  <a:gd name="connsiteX0" fmla="*/ 56656 w 1089380"/>
              <a:gd name="connsiteY0" fmla="*/ 2604437 h 2604437"/>
              <a:gd name="connsiteX1" fmla="*/ 211457 w 1089380"/>
              <a:gd name="connsiteY1" fmla="*/ 821728 h 2604437"/>
              <a:gd name="connsiteX2" fmla="*/ 1089380 w 1089380"/>
              <a:gd name="connsiteY2" fmla="*/ 0 h 2604437"/>
              <a:gd name="connsiteX0" fmla="*/ 56656 w 211457"/>
              <a:gd name="connsiteY0" fmla="*/ 1782709 h 1782709"/>
              <a:gd name="connsiteX1" fmla="*/ 211457 w 211457"/>
              <a:gd name="connsiteY1" fmla="*/ 0 h 178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1457" h="1782709">
                <a:moveTo>
                  <a:pt x="56656" y="1782709"/>
                </a:moveTo>
                <a:cubicBezTo>
                  <a:pt x="5459" y="1600543"/>
                  <a:pt x="-92472" y="283242"/>
                  <a:pt x="211457" y="0"/>
                </a:cubicBezTo>
              </a:path>
            </a:pathLst>
          </a:custGeom>
          <a:noFill/>
          <a:ln w="508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4606979" y="2723425"/>
            <a:ext cx="1357839" cy="2568062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  <a:gd name="connsiteX0" fmla="*/ 106237 w 2764478"/>
              <a:gd name="connsiteY0" fmla="*/ 3759830 h 3759830"/>
              <a:gd name="connsiteX1" fmla="*/ 261038 w 2764478"/>
              <a:gd name="connsiteY1" fmla="*/ 1977121 h 3759830"/>
              <a:gd name="connsiteX2" fmla="*/ 2720672 w 2764478"/>
              <a:gd name="connsiteY2" fmla="*/ 17309 h 3759830"/>
              <a:gd name="connsiteX3" fmla="*/ 2213295 w 2764478"/>
              <a:gd name="connsiteY3" fmla="*/ 1019929 h 3759830"/>
              <a:gd name="connsiteX0" fmla="*/ 106237 w 3531386"/>
              <a:gd name="connsiteY0" fmla="*/ 3820766 h 3820766"/>
              <a:gd name="connsiteX1" fmla="*/ 261038 w 3531386"/>
              <a:gd name="connsiteY1" fmla="*/ 2038057 h 3820766"/>
              <a:gd name="connsiteX2" fmla="*/ 2720672 w 3531386"/>
              <a:gd name="connsiteY2" fmla="*/ 78245 h 3820766"/>
              <a:gd name="connsiteX3" fmla="*/ 3531386 w 3531386"/>
              <a:gd name="connsiteY3" fmla="*/ 107323 h 3820766"/>
              <a:gd name="connsiteX0" fmla="*/ 236832 w 3661981"/>
              <a:gd name="connsiteY0" fmla="*/ 3820766 h 3820766"/>
              <a:gd name="connsiteX1" fmla="*/ 193919 w 3661981"/>
              <a:gd name="connsiteY1" fmla="*/ 2367141 h 3820766"/>
              <a:gd name="connsiteX2" fmla="*/ 2851267 w 3661981"/>
              <a:gd name="connsiteY2" fmla="*/ 78245 h 3820766"/>
              <a:gd name="connsiteX3" fmla="*/ 3661981 w 3661981"/>
              <a:gd name="connsiteY3" fmla="*/ 107323 h 3820766"/>
              <a:gd name="connsiteX0" fmla="*/ 154905 w 3711863"/>
              <a:gd name="connsiteY0" fmla="*/ 4067580 h 4067580"/>
              <a:gd name="connsiteX1" fmla="*/ 243801 w 3711863"/>
              <a:gd name="connsiteY1" fmla="*/ 2367141 h 4067580"/>
              <a:gd name="connsiteX2" fmla="*/ 2901149 w 3711863"/>
              <a:gd name="connsiteY2" fmla="*/ 78245 h 4067580"/>
              <a:gd name="connsiteX3" fmla="*/ 3711863 w 3711863"/>
              <a:gd name="connsiteY3" fmla="*/ 107323 h 4067580"/>
              <a:gd name="connsiteX0" fmla="*/ 140028 w 3696986"/>
              <a:gd name="connsiteY0" fmla="*/ 4067580 h 4067580"/>
              <a:gd name="connsiteX1" fmla="*/ 228924 w 3696986"/>
              <a:gd name="connsiteY1" fmla="*/ 2367141 h 4067580"/>
              <a:gd name="connsiteX2" fmla="*/ 2886272 w 3696986"/>
              <a:gd name="connsiteY2" fmla="*/ 78245 h 4067580"/>
              <a:gd name="connsiteX3" fmla="*/ 3696986 w 3696986"/>
              <a:gd name="connsiteY3" fmla="*/ 107323 h 4067580"/>
              <a:gd name="connsiteX0" fmla="*/ 147316 w 3704274"/>
              <a:gd name="connsiteY0" fmla="*/ 4067580 h 4067580"/>
              <a:gd name="connsiteX1" fmla="*/ 236212 w 3704274"/>
              <a:gd name="connsiteY1" fmla="*/ 2367141 h 4067580"/>
              <a:gd name="connsiteX2" fmla="*/ 2893560 w 3704274"/>
              <a:gd name="connsiteY2" fmla="*/ 78245 h 4067580"/>
              <a:gd name="connsiteX3" fmla="*/ 3704274 w 370427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367141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284870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144457 w 3701415"/>
              <a:gd name="connsiteY0" fmla="*/ 4098896 h 4098896"/>
              <a:gd name="connsiteX1" fmla="*/ 233353 w 3701415"/>
              <a:gd name="connsiteY1" fmla="*/ 2316186 h 4098896"/>
              <a:gd name="connsiteX2" fmla="*/ 2851158 w 3701415"/>
              <a:gd name="connsiteY2" fmla="*/ 68425 h 4098896"/>
              <a:gd name="connsiteX3" fmla="*/ 3701415 w 3701415"/>
              <a:gd name="connsiteY3" fmla="*/ 138639 h 4098896"/>
              <a:gd name="connsiteX0" fmla="*/ 144457 w 2851158"/>
              <a:gd name="connsiteY0" fmla="*/ 4030470 h 4030470"/>
              <a:gd name="connsiteX1" fmla="*/ 233353 w 2851158"/>
              <a:gd name="connsiteY1" fmla="*/ 2247760 h 4030470"/>
              <a:gd name="connsiteX2" fmla="*/ 2851158 w 2851158"/>
              <a:gd name="connsiteY2" fmla="*/ -1 h 4030470"/>
              <a:gd name="connsiteX0" fmla="*/ 56850 w 1519536"/>
              <a:gd name="connsiteY0" fmla="*/ 3046508 h 3046508"/>
              <a:gd name="connsiteX1" fmla="*/ 145746 w 1519536"/>
              <a:gd name="connsiteY1" fmla="*/ 1263798 h 3046508"/>
              <a:gd name="connsiteX2" fmla="*/ 1519535 w 1519536"/>
              <a:gd name="connsiteY2" fmla="*/ 0 h 3046508"/>
              <a:gd name="connsiteX0" fmla="*/ 56850 w 1519535"/>
              <a:gd name="connsiteY0" fmla="*/ 3046508 h 3046508"/>
              <a:gd name="connsiteX1" fmla="*/ 145746 w 1519535"/>
              <a:gd name="connsiteY1" fmla="*/ 1263798 h 3046508"/>
              <a:gd name="connsiteX2" fmla="*/ 1519535 w 1519535"/>
              <a:gd name="connsiteY2" fmla="*/ 0 h 3046508"/>
              <a:gd name="connsiteX0" fmla="*/ 95148 w 1557833"/>
              <a:gd name="connsiteY0" fmla="*/ 3046508 h 3046508"/>
              <a:gd name="connsiteX1" fmla="*/ 184044 w 1557833"/>
              <a:gd name="connsiteY1" fmla="*/ 1263798 h 3046508"/>
              <a:gd name="connsiteX2" fmla="*/ 1557833 w 1557833"/>
              <a:gd name="connsiteY2" fmla="*/ 0 h 3046508"/>
              <a:gd name="connsiteX0" fmla="*/ 24695 w 1569629"/>
              <a:gd name="connsiteY0" fmla="*/ 3003727 h 3003727"/>
              <a:gd name="connsiteX1" fmla="*/ 195840 w 1569629"/>
              <a:gd name="connsiteY1" fmla="*/ 1263798 h 3003727"/>
              <a:gd name="connsiteX2" fmla="*/ 1569629 w 1569629"/>
              <a:gd name="connsiteY2" fmla="*/ 0 h 3003727"/>
              <a:gd name="connsiteX0" fmla="*/ 34796 w 1548886"/>
              <a:gd name="connsiteY0" fmla="*/ 2993032 h 2993032"/>
              <a:gd name="connsiteX1" fmla="*/ 175097 w 1548886"/>
              <a:gd name="connsiteY1" fmla="*/ 1263798 h 2993032"/>
              <a:gd name="connsiteX2" fmla="*/ 1548886 w 1548886"/>
              <a:gd name="connsiteY2" fmla="*/ 0 h 2993032"/>
              <a:gd name="connsiteX0" fmla="*/ 66191 w 1580281"/>
              <a:gd name="connsiteY0" fmla="*/ 2993032 h 2993032"/>
              <a:gd name="connsiteX1" fmla="*/ 144806 w 1580281"/>
              <a:gd name="connsiteY1" fmla="*/ 1274494 h 2993032"/>
              <a:gd name="connsiteX2" fmla="*/ 1580281 w 1580281"/>
              <a:gd name="connsiteY2" fmla="*/ 0 h 2993032"/>
              <a:gd name="connsiteX0" fmla="*/ 101383 w 1553786"/>
              <a:gd name="connsiteY0" fmla="*/ 3003727 h 3003727"/>
              <a:gd name="connsiteX1" fmla="*/ 118311 w 1553786"/>
              <a:gd name="connsiteY1" fmla="*/ 1274494 h 3003727"/>
              <a:gd name="connsiteX2" fmla="*/ 1553786 w 1553786"/>
              <a:gd name="connsiteY2" fmla="*/ 0 h 3003727"/>
              <a:gd name="connsiteX0" fmla="*/ 56166 w 1508569"/>
              <a:gd name="connsiteY0" fmla="*/ 3003727 h 3003727"/>
              <a:gd name="connsiteX1" fmla="*/ 145061 w 1508569"/>
              <a:gd name="connsiteY1" fmla="*/ 1306580 h 3003727"/>
              <a:gd name="connsiteX2" fmla="*/ 1508569 w 1508569"/>
              <a:gd name="connsiteY2" fmla="*/ 0 h 3003727"/>
              <a:gd name="connsiteX0" fmla="*/ 74294 w 1526697"/>
              <a:gd name="connsiteY0" fmla="*/ 3003727 h 3003727"/>
              <a:gd name="connsiteX1" fmla="*/ 132346 w 1526697"/>
              <a:gd name="connsiteY1" fmla="*/ 1295885 h 3003727"/>
              <a:gd name="connsiteX2" fmla="*/ 1526697 w 1526697"/>
              <a:gd name="connsiteY2" fmla="*/ 0 h 3003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6697" h="3003727">
                <a:moveTo>
                  <a:pt x="74294" y="3003727"/>
                </a:moveTo>
                <a:cubicBezTo>
                  <a:pt x="49460" y="2437628"/>
                  <a:pt x="-109721" y="1796506"/>
                  <a:pt x="132346" y="1295885"/>
                </a:cubicBezTo>
                <a:cubicBezTo>
                  <a:pt x="374413" y="795264"/>
                  <a:pt x="1267141" y="211850"/>
                  <a:pt x="1526697" y="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701131" y="3735039"/>
            <a:ext cx="175379" cy="174821"/>
          </a:xfrm>
          <a:prstGeom prst="ellipse">
            <a:avLst/>
          </a:prstGeom>
          <a:solidFill>
            <a:srgbClr val="ED28D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7" name="Freeform 36"/>
          <p:cNvSpPr/>
          <p:nvPr/>
        </p:nvSpPr>
        <p:spPr>
          <a:xfrm>
            <a:off x="4764088" y="704088"/>
            <a:ext cx="302423" cy="3132862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 rot="752351">
            <a:off x="4811033" y="3406267"/>
            <a:ext cx="3905354" cy="845865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4763696" y="3722377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D28DF"/>
                          </a:solidFill>
                          <a:latin typeface="Cambria Math" charset="0"/>
                        </a:rPr>
                        <m:t>𝜏</m:t>
                      </m:r>
                      <m:r>
                        <a:rPr lang="en-US" sz="2000" b="0" i="1" smtClean="0">
                          <a:solidFill>
                            <a:srgbClr val="ED28DF"/>
                          </a:solidFill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sz="20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96" y="3722377"/>
                <a:ext cx="425116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5875924" y="2605643"/>
            <a:ext cx="175379" cy="174821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42" name="Freeform 41"/>
          <p:cNvSpPr/>
          <p:nvPr/>
        </p:nvSpPr>
        <p:spPr>
          <a:xfrm>
            <a:off x="5921170" y="505496"/>
            <a:ext cx="302423" cy="2183499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43" name="Freeform 42"/>
          <p:cNvSpPr/>
          <p:nvPr/>
        </p:nvSpPr>
        <p:spPr>
          <a:xfrm rot="752351">
            <a:off x="5985602" y="2438045"/>
            <a:ext cx="2753262" cy="60398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5243241" y="2201930"/>
                <a:ext cx="750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241" y="2201930"/>
                <a:ext cx="75078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94361" y="694944"/>
                <a:ext cx="280019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We have:</a:t>
                </a:r>
              </a:p>
              <a:p>
                <a:pPr marL="457200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 smtClean="0"/>
                  <a:t> carried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marL="457200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carried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000" dirty="0" smtClean="0"/>
                  <a:t>we cannot fold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anymore</a:t>
                </a:r>
                <a:endParaRPr lang="en-US" sz="2000" dirty="0"/>
              </a:p>
              <a:p>
                <a:pPr marL="457200" indent="-457200">
                  <a:buFont typeface="Arial" charset="0"/>
                  <a:buChar char="•"/>
                </a:pPr>
                <a:endParaRPr lang="en-US" sz="2000" dirty="0" smtClean="0"/>
              </a:p>
              <a:p>
                <a:endParaRPr lang="en-US" sz="2000" dirty="0" err="1" smtClean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1" y="694944"/>
                <a:ext cx="2800196" cy="2246769"/>
              </a:xfrm>
              <a:prstGeom prst="rect">
                <a:avLst/>
              </a:prstGeom>
              <a:blipFill rotWithShape="0">
                <a:blip r:embed="rId7"/>
                <a:stretch>
                  <a:fillRect l="-2397" t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/>
          <p:cNvSpPr/>
          <p:nvPr/>
        </p:nvSpPr>
        <p:spPr>
          <a:xfrm>
            <a:off x="4627824" y="5240489"/>
            <a:ext cx="175379" cy="174821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571368" y="2416394"/>
                <a:ext cx="234601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Morally true</a:t>
                </a:r>
              </a:p>
              <a:p>
                <a:r>
                  <a:rPr lang="en-US" sz="2000" dirty="0">
                    <a:solidFill>
                      <a:schemeClr val="accent1"/>
                    </a:solidFill>
                  </a:rPr>
                  <a:t>p</a:t>
                </a:r>
                <a:r>
                  <a:rPr lang="en-US" sz="2000" dirty="0" smtClean="0">
                    <a:solidFill>
                      <a:schemeClr val="accent1"/>
                    </a:solidFill>
                  </a:rPr>
                  <a:t>roposition: </a:t>
                </a:r>
              </a:p>
              <a:p>
                <a:r>
                  <a:rPr lang="en-US" sz="2000" dirty="0" smtClean="0"/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 err="1" smtClean="0"/>
                  <a:t>pA</a:t>
                </a:r>
                <a:r>
                  <a:rPr lang="en-US" sz="2000" dirty="0" smtClean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𝑓</m:t>
                        </m:r>
                        <m:r>
                          <a:rPr lang="en-US" sz="2000" i="1">
                            <a:latin typeface="Cambria Math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is carried </a:t>
                </a:r>
                <a:r>
                  <a:rPr lang="en-US" sz="2000" dirty="0"/>
                  <a:t>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000" dirty="0" smtClean="0"/>
                  <a:t> In other words,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 smtClean="0"/>
                  <a:t> is an invariant train track. </a:t>
                </a: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68" y="2416394"/>
                <a:ext cx="2346016" cy="1938992"/>
              </a:xfrm>
              <a:prstGeom prst="rect">
                <a:avLst/>
              </a:prstGeom>
              <a:blipFill rotWithShape="0">
                <a:blip r:embed="rId8"/>
                <a:stretch>
                  <a:fillRect l="-2857" t="-1572" r="-285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85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23"/>
    </mc:Choice>
    <mc:Fallback>
      <p:transition spd="slow" advTm="25623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28964" y="471488"/>
            <a:ext cx="5757861" cy="5886449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5" name="Oval 4"/>
          <p:cNvSpPr/>
          <p:nvPr/>
        </p:nvSpPr>
        <p:spPr>
          <a:xfrm>
            <a:off x="7915286" y="1296792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6" name="Oval 5"/>
          <p:cNvSpPr/>
          <p:nvPr/>
        </p:nvSpPr>
        <p:spPr>
          <a:xfrm>
            <a:off x="3538545" y="5135376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/>
          <p:cNvSpPr/>
          <p:nvPr/>
        </p:nvSpPr>
        <p:spPr>
          <a:xfrm>
            <a:off x="3614751" y="1371600"/>
            <a:ext cx="4386263" cy="3857625"/>
          </a:xfrm>
          <a:custGeom>
            <a:avLst/>
            <a:gdLst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6263" h="3857625">
                <a:moveTo>
                  <a:pt x="0" y="3857625"/>
                </a:moveTo>
                <a:cubicBezTo>
                  <a:pt x="1176338" y="2214563"/>
                  <a:pt x="2809875" y="857250"/>
                  <a:pt x="438626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254938" y="2324099"/>
            <a:ext cx="1429976" cy="2950360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3062" h="3471863">
                <a:moveTo>
                  <a:pt x="1643062" y="3471863"/>
                </a:moveTo>
                <a:cubicBezTo>
                  <a:pt x="1495425" y="1743075"/>
                  <a:pt x="819149" y="74295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829314" y="4600575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699592" y="4004813"/>
            <a:ext cx="4012782" cy="131744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4283 w 2879634"/>
              <a:gd name="connsiteY0" fmla="*/ 1157288 h 1157288"/>
              <a:gd name="connsiteX1" fmla="*/ 2761771 w 2879634"/>
              <a:gd name="connsiteY1" fmla="*/ 0 h 1157288"/>
              <a:gd name="connsiteX0" fmla="*/ 8319 w 2765807"/>
              <a:gd name="connsiteY0" fmla="*/ 1366255 h 1366255"/>
              <a:gd name="connsiteX1" fmla="*/ 2765807 w 2765807"/>
              <a:gd name="connsiteY1" fmla="*/ 208967 h 1366255"/>
              <a:gd name="connsiteX0" fmla="*/ 7758 w 2908121"/>
              <a:gd name="connsiteY0" fmla="*/ 1318794 h 1318794"/>
              <a:gd name="connsiteX1" fmla="*/ 2908121 w 2908121"/>
              <a:gd name="connsiteY1" fmla="*/ 232943 h 1318794"/>
              <a:gd name="connsiteX0" fmla="*/ 0 w 2900363"/>
              <a:gd name="connsiteY0" fmla="*/ 1248847 h 1248847"/>
              <a:gd name="connsiteX1" fmla="*/ 2900363 w 2900363"/>
              <a:gd name="connsiteY1" fmla="*/ 162996 h 1248847"/>
              <a:gd name="connsiteX0" fmla="*/ 0 w 2843213"/>
              <a:gd name="connsiteY0" fmla="*/ 2079362 h 2079362"/>
              <a:gd name="connsiteX1" fmla="*/ 2843213 w 2843213"/>
              <a:gd name="connsiteY1" fmla="*/ 50536 h 2079362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771775"/>
              <a:gd name="connsiteY0" fmla="*/ 2171701 h 2171701"/>
              <a:gd name="connsiteX1" fmla="*/ 2771775 w 2771775"/>
              <a:gd name="connsiteY1" fmla="*/ 0 h 2171701"/>
              <a:gd name="connsiteX0" fmla="*/ 0 w 2686050"/>
              <a:gd name="connsiteY0" fmla="*/ 2314576 h 2314576"/>
              <a:gd name="connsiteX1" fmla="*/ 2686050 w 2686050"/>
              <a:gd name="connsiteY1" fmla="*/ 0 h 2314576"/>
              <a:gd name="connsiteX0" fmla="*/ 0 w 2686050"/>
              <a:gd name="connsiteY0" fmla="*/ 2314576 h 2314576"/>
              <a:gd name="connsiteX1" fmla="*/ 2686050 w 2686050"/>
              <a:gd name="connsiteY1" fmla="*/ 0 h 231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6050" h="2314576">
                <a:moveTo>
                  <a:pt x="0" y="2314576"/>
                </a:moveTo>
                <a:cubicBezTo>
                  <a:pt x="395288" y="357187"/>
                  <a:pt x="1476374" y="42862"/>
                  <a:pt x="268605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: standard train track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5226" t="-5882" r="-662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 16"/>
          <p:cNvSpPr/>
          <p:nvPr/>
        </p:nvSpPr>
        <p:spPr>
          <a:xfrm>
            <a:off x="6781821" y="2095482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803180" y="4567807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31"/>
          <p:cNvSpPr/>
          <p:nvPr/>
        </p:nvSpPr>
        <p:spPr>
          <a:xfrm>
            <a:off x="4640521" y="3773705"/>
            <a:ext cx="188069" cy="1524142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  <a:gd name="connsiteX0" fmla="*/ 56656 w 1089380"/>
              <a:gd name="connsiteY0" fmla="*/ 2604437 h 2604437"/>
              <a:gd name="connsiteX1" fmla="*/ 211457 w 1089380"/>
              <a:gd name="connsiteY1" fmla="*/ 821728 h 2604437"/>
              <a:gd name="connsiteX2" fmla="*/ 1089380 w 1089380"/>
              <a:gd name="connsiteY2" fmla="*/ 0 h 2604437"/>
              <a:gd name="connsiteX0" fmla="*/ 56656 w 211457"/>
              <a:gd name="connsiteY0" fmla="*/ 1782709 h 1782709"/>
              <a:gd name="connsiteX1" fmla="*/ 211457 w 211457"/>
              <a:gd name="connsiteY1" fmla="*/ 0 h 178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1457" h="1782709">
                <a:moveTo>
                  <a:pt x="56656" y="1782709"/>
                </a:moveTo>
                <a:cubicBezTo>
                  <a:pt x="5459" y="1600543"/>
                  <a:pt x="-92472" y="283242"/>
                  <a:pt x="211457" y="0"/>
                </a:cubicBezTo>
              </a:path>
            </a:pathLst>
          </a:custGeom>
          <a:noFill/>
          <a:ln w="508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4606979" y="2723425"/>
            <a:ext cx="1357839" cy="2568062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  <a:gd name="connsiteX0" fmla="*/ 106237 w 2764478"/>
              <a:gd name="connsiteY0" fmla="*/ 3759830 h 3759830"/>
              <a:gd name="connsiteX1" fmla="*/ 261038 w 2764478"/>
              <a:gd name="connsiteY1" fmla="*/ 1977121 h 3759830"/>
              <a:gd name="connsiteX2" fmla="*/ 2720672 w 2764478"/>
              <a:gd name="connsiteY2" fmla="*/ 17309 h 3759830"/>
              <a:gd name="connsiteX3" fmla="*/ 2213295 w 2764478"/>
              <a:gd name="connsiteY3" fmla="*/ 1019929 h 3759830"/>
              <a:gd name="connsiteX0" fmla="*/ 106237 w 3531386"/>
              <a:gd name="connsiteY0" fmla="*/ 3820766 h 3820766"/>
              <a:gd name="connsiteX1" fmla="*/ 261038 w 3531386"/>
              <a:gd name="connsiteY1" fmla="*/ 2038057 h 3820766"/>
              <a:gd name="connsiteX2" fmla="*/ 2720672 w 3531386"/>
              <a:gd name="connsiteY2" fmla="*/ 78245 h 3820766"/>
              <a:gd name="connsiteX3" fmla="*/ 3531386 w 3531386"/>
              <a:gd name="connsiteY3" fmla="*/ 107323 h 3820766"/>
              <a:gd name="connsiteX0" fmla="*/ 236832 w 3661981"/>
              <a:gd name="connsiteY0" fmla="*/ 3820766 h 3820766"/>
              <a:gd name="connsiteX1" fmla="*/ 193919 w 3661981"/>
              <a:gd name="connsiteY1" fmla="*/ 2367141 h 3820766"/>
              <a:gd name="connsiteX2" fmla="*/ 2851267 w 3661981"/>
              <a:gd name="connsiteY2" fmla="*/ 78245 h 3820766"/>
              <a:gd name="connsiteX3" fmla="*/ 3661981 w 3661981"/>
              <a:gd name="connsiteY3" fmla="*/ 107323 h 3820766"/>
              <a:gd name="connsiteX0" fmla="*/ 154905 w 3711863"/>
              <a:gd name="connsiteY0" fmla="*/ 4067580 h 4067580"/>
              <a:gd name="connsiteX1" fmla="*/ 243801 w 3711863"/>
              <a:gd name="connsiteY1" fmla="*/ 2367141 h 4067580"/>
              <a:gd name="connsiteX2" fmla="*/ 2901149 w 3711863"/>
              <a:gd name="connsiteY2" fmla="*/ 78245 h 4067580"/>
              <a:gd name="connsiteX3" fmla="*/ 3711863 w 3711863"/>
              <a:gd name="connsiteY3" fmla="*/ 107323 h 4067580"/>
              <a:gd name="connsiteX0" fmla="*/ 140028 w 3696986"/>
              <a:gd name="connsiteY0" fmla="*/ 4067580 h 4067580"/>
              <a:gd name="connsiteX1" fmla="*/ 228924 w 3696986"/>
              <a:gd name="connsiteY1" fmla="*/ 2367141 h 4067580"/>
              <a:gd name="connsiteX2" fmla="*/ 2886272 w 3696986"/>
              <a:gd name="connsiteY2" fmla="*/ 78245 h 4067580"/>
              <a:gd name="connsiteX3" fmla="*/ 3696986 w 3696986"/>
              <a:gd name="connsiteY3" fmla="*/ 107323 h 4067580"/>
              <a:gd name="connsiteX0" fmla="*/ 147316 w 3704274"/>
              <a:gd name="connsiteY0" fmla="*/ 4067580 h 4067580"/>
              <a:gd name="connsiteX1" fmla="*/ 236212 w 3704274"/>
              <a:gd name="connsiteY1" fmla="*/ 2367141 h 4067580"/>
              <a:gd name="connsiteX2" fmla="*/ 2893560 w 3704274"/>
              <a:gd name="connsiteY2" fmla="*/ 78245 h 4067580"/>
              <a:gd name="connsiteX3" fmla="*/ 3704274 w 370427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367141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284870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144457 w 3701415"/>
              <a:gd name="connsiteY0" fmla="*/ 4098896 h 4098896"/>
              <a:gd name="connsiteX1" fmla="*/ 233353 w 3701415"/>
              <a:gd name="connsiteY1" fmla="*/ 2316186 h 4098896"/>
              <a:gd name="connsiteX2" fmla="*/ 2851158 w 3701415"/>
              <a:gd name="connsiteY2" fmla="*/ 68425 h 4098896"/>
              <a:gd name="connsiteX3" fmla="*/ 3701415 w 3701415"/>
              <a:gd name="connsiteY3" fmla="*/ 138639 h 4098896"/>
              <a:gd name="connsiteX0" fmla="*/ 144457 w 2851158"/>
              <a:gd name="connsiteY0" fmla="*/ 4030470 h 4030470"/>
              <a:gd name="connsiteX1" fmla="*/ 233353 w 2851158"/>
              <a:gd name="connsiteY1" fmla="*/ 2247760 h 4030470"/>
              <a:gd name="connsiteX2" fmla="*/ 2851158 w 2851158"/>
              <a:gd name="connsiteY2" fmla="*/ -1 h 4030470"/>
              <a:gd name="connsiteX0" fmla="*/ 56850 w 1519536"/>
              <a:gd name="connsiteY0" fmla="*/ 3046508 h 3046508"/>
              <a:gd name="connsiteX1" fmla="*/ 145746 w 1519536"/>
              <a:gd name="connsiteY1" fmla="*/ 1263798 h 3046508"/>
              <a:gd name="connsiteX2" fmla="*/ 1519535 w 1519536"/>
              <a:gd name="connsiteY2" fmla="*/ 0 h 3046508"/>
              <a:gd name="connsiteX0" fmla="*/ 56850 w 1519535"/>
              <a:gd name="connsiteY0" fmla="*/ 3046508 h 3046508"/>
              <a:gd name="connsiteX1" fmla="*/ 145746 w 1519535"/>
              <a:gd name="connsiteY1" fmla="*/ 1263798 h 3046508"/>
              <a:gd name="connsiteX2" fmla="*/ 1519535 w 1519535"/>
              <a:gd name="connsiteY2" fmla="*/ 0 h 3046508"/>
              <a:gd name="connsiteX0" fmla="*/ 95148 w 1557833"/>
              <a:gd name="connsiteY0" fmla="*/ 3046508 h 3046508"/>
              <a:gd name="connsiteX1" fmla="*/ 184044 w 1557833"/>
              <a:gd name="connsiteY1" fmla="*/ 1263798 h 3046508"/>
              <a:gd name="connsiteX2" fmla="*/ 1557833 w 1557833"/>
              <a:gd name="connsiteY2" fmla="*/ 0 h 3046508"/>
              <a:gd name="connsiteX0" fmla="*/ 24695 w 1569629"/>
              <a:gd name="connsiteY0" fmla="*/ 3003727 h 3003727"/>
              <a:gd name="connsiteX1" fmla="*/ 195840 w 1569629"/>
              <a:gd name="connsiteY1" fmla="*/ 1263798 h 3003727"/>
              <a:gd name="connsiteX2" fmla="*/ 1569629 w 1569629"/>
              <a:gd name="connsiteY2" fmla="*/ 0 h 3003727"/>
              <a:gd name="connsiteX0" fmla="*/ 34796 w 1548886"/>
              <a:gd name="connsiteY0" fmla="*/ 2993032 h 2993032"/>
              <a:gd name="connsiteX1" fmla="*/ 175097 w 1548886"/>
              <a:gd name="connsiteY1" fmla="*/ 1263798 h 2993032"/>
              <a:gd name="connsiteX2" fmla="*/ 1548886 w 1548886"/>
              <a:gd name="connsiteY2" fmla="*/ 0 h 2993032"/>
              <a:gd name="connsiteX0" fmla="*/ 66191 w 1580281"/>
              <a:gd name="connsiteY0" fmla="*/ 2993032 h 2993032"/>
              <a:gd name="connsiteX1" fmla="*/ 144806 w 1580281"/>
              <a:gd name="connsiteY1" fmla="*/ 1274494 h 2993032"/>
              <a:gd name="connsiteX2" fmla="*/ 1580281 w 1580281"/>
              <a:gd name="connsiteY2" fmla="*/ 0 h 2993032"/>
              <a:gd name="connsiteX0" fmla="*/ 101383 w 1553786"/>
              <a:gd name="connsiteY0" fmla="*/ 3003727 h 3003727"/>
              <a:gd name="connsiteX1" fmla="*/ 118311 w 1553786"/>
              <a:gd name="connsiteY1" fmla="*/ 1274494 h 3003727"/>
              <a:gd name="connsiteX2" fmla="*/ 1553786 w 1553786"/>
              <a:gd name="connsiteY2" fmla="*/ 0 h 3003727"/>
              <a:gd name="connsiteX0" fmla="*/ 56166 w 1508569"/>
              <a:gd name="connsiteY0" fmla="*/ 3003727 h 3003727"/>
              <a:gd name="connsiteX1" fmla="*/ 145061 w 1508569"/>
              <a:gd name="connsiteY1" fmla="*/ 1306580 h 3003727"/>
              <a:gd name="connsiteX2" fmla="*/ 1508569 w 1508569"/>
              <a:gd name="connsiteY2" fmla="*/ 0 h 3003727"/>
              <a:gd name="connsiteX0" fmla="*/ 74294 w 1526697"/>
              <a:gd name="connsiteY0" fmla="*/ 3003727 h 3003727"/>
              <a:gd name="connsiteX1" fmla="*/ 132346 w 1526697"/>
              <a:gd name="connsiteY1" fmla="*/ 1295885 h 3003727"/>
              <a:gd name="connsiteX2" fmla="*/ 1526697 w 1526697"/>
              <a:gd name="connsiteY2" fmla="*/ 0 h 3003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6697" h="3003727">
                <a:moveTo>
                  <a:pt x="74294" y="3003727"/>
                </a:moveTo>
                <a:cubicBezTo>
                  <a:pt x="49460" y="2437628"/>
                  <a:pt x="-109721" y="1796506"/>
                  <a:pt x="132346" y="1295885"/>
                </a:cubicBezTo>
                <a:cubicBezTo>
                  <a:pt x="374413" y="795264"/>
                  <a:pt x="1267141" y="211850"/>
                  <a:pt x="1526697" y="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701131" y="3735039"/>
            <a:ext cx="175379" cy="174821"/>
          </a:xfrm>
          <a:prstGeom prst="ellipse">
            <a:avLst/>
          </a:prstGeom>
          <a:solidFill>
            <a:srgbClr val="ED28D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7" name="Freeform 36"/>
          <p:cNvSpPr/>
          <p:nvPr/>
        </p:nvSpPr>
        <p:spPr>
          <a:xfrm>
            <a:off x="4764088" y="704088"/>
            <a:ext cx="302423" cy="3132862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 rot="752351">
            <a:off x="4811033" y="3406267"/>
            <a:ext cx="3905354" cy="845865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4763696" y="3722377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D28DF"/>
                          </a:solidFill>
                          <a:latin typeface="Cambria Math" charset="0"/>
                        </a:rPr>
                        <m:t>𝜏</m:t>
                      </m:r>
                      <m:r>
                        <a:rPr lang="en-US" sz="2000" b="0" i="1" smtClean="0">
                          <a:solidFill>
                            <a:srgbClr val="ED28DF"/>
                          </a:solidFill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sz="20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96" y="3722377"/>
                <a:ext cx="425116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5875924" y="2605643"/>
            <a:ext cx="175379" cy="174821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42" name="Freeform 41"/>
          <p:cNvSpPr/>
          <p:nvPr/>
        </p:nvSpPr>
        <p:spPr>
          <a:xfrm>
            <a:off x="5921170" y="505496"/>
            <a:ext cx="302423" cy="2183499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43" name="Freeform 42"/>
          <p:cNvSpPr/>
          <p:nvPr/>
        </p:nvSpPr>
        <p:spPr>
          <a:xfrm rot="752351">
            <a:off x="5985602" y="2438045"/>
            <a:ext cx="2753262" cy="60398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5243241" y="2201930"/>
                <a:ext cx="750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241" y="2201930"/>
                <a:ext cx="75078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94361" y="694944"/>
                <a:ext cx="280019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We have:</a:t>
                </a:r>
              </a:p>
              <a:p>
                <a:pPr marL="457200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 smtClean="0"/>
                  <a:t> carried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marL="457200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carried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000" dirty="0" smtClean="0"/>
                  <a:t>we cannot fold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anymore</a:t>
                </a:r>
                <a:endParaRPr lang="en-US" sz="2000" dirty="0"/>
              </a:p>
              <a:p>
                <a:pPr marL="457200" indent="-457200">
                  <a:buFont typeface="Arial" charset="0"/>
                  <a:buChar char="•"/>
                </a:pPr>
                <a:endParaRPr lang="en-US" sz="2000" dirty="0" smtClean="0"/>
              </a:p>
              <a:p>
                <a:endParaRPr lang="en-US" sz="2000" dirty="0" err="1" smtClean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1" y="694944"/>
                <a:ext cx="2800196" cy="2246769"/>
              </a:xfrm>
              <a:prstGeom prst="rect">
                <a:avLst/>
              </a:prstGeom>
              <a:blipFill rotWithShape="0">
                <a:blip r:embed="rId7"/>
                <a:stretch>
                  <a:fillRect l="-2397" t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/>
          <p:cNvSpPr/>
          <p:nvPr/>
        </p:nvSpPr>
        <p:spPr>
          <a:xfrm>
            <a:off x="4627824" y="5240489"/>
            <a:ext cx="175379" cy="174821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571368" y="2416394"/>
                <a:ext cx="2346016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Morally true</a:t>
                </a:r>
              </a:p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proposition: </a:t>
                </a:r>
              </a:p>
              <a:p>
                <a:r>
                  <a:rPr lang="en-US" sz="2000" dirty="0" smtClean="0"/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000" dirty="0" smtClean="0"/>
                  <a:t> is </a:t>
                </a:r>
                <a:r>
                  <a:rPr lang="en-US" sz="2000" dirty="0" err="1" smtClean="0"/>
                  <a:t>pA</a:t>
                </a:r>
                <a:r>
                  <a:rPr lang="en-US" sz="2000" dirty="0" smtClean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𝑓</m:t>
                        </m:r>
                        <m:r>
                          <a:rPr lang="en-US" sz="2000" i="1">
                            <a:latin typeface="Cambria Math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is carried </a:t>
                </a:r>
                <a:r>
                  <a:rPr lang="en-US" sz="2000" dirty="0"/>
                  <a:t>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000" dirty="0" smtClean="0"/>
                  <a:t> In other words,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 smtClean="0"/>
                  <a:t> is an invariant train track. </a:t>
                </a:r>
              </a:p>
              <a:p>
                <a:endParaRPr lang="en-US" sz="2000" dirty="0"/>
              </a:p>
              <a:p>
                <a:r>
                  <a:rPr lang="en-US" sz="2000" dirty="0" smtClean="0"/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000" dirty="0"/>
                  <a:t> is </a:t>
                </a:r>
                <a:r>
                  <a:rPr lang="en-US" sz="2000" dirty="0" smtClean="0"/>
                  <a:t>reducible, then the twisting reducible curves and invariant train tracks for partial pseudo-</a:t>
                </a:r>
                <a:r>
                  <a:rPr lang="en-US" sz="2000" dirty="0" err="1" smtClean="0"/>
                  <a:t>Anosovs</a:t>
                </a:r>
                <a:r>
                  <a:rPr lang="en-US" sz="2000" dirty="0" smtClean="0"/>
                  <a:t> appear as </a:t>
                </a:r>
                <a:r>
                  <a:rPr lang="en-US" sz="2000" dirty="0" err="1" smtClean="0"/>
                  <a:t>subtracks</a:t>
                </a:r>
                <a:r>
                  <a:rPr lang="en-US" sz="2000" dirty="0" smtClean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 smtClean="0"/>
                  <a:t>.</a:t>
                </a:r>
              </a:p>
              <a:p>
                <a:endParaRPr lang="en-US" sz="2000" dirty="0" err="1" smtClean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68" y="2416394"/>
                <a:ext cx="2346016" cy="4708981"/>
              </a:xfrm>
              <a:prstGeom prst="rect">
                <a:avLst/>
              </a:prstGeom>
              <a:blipFill rotWithShape="0">
                <a:blip r:embed="rId8"/>
                <a:stretch>
                  <a:fillRect l="-2857" t="-647" r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24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53"/>
    </mc:Choice>
    <mc:Fallback>
      <p:transition spd="slow" advTm="28753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28964" y="471488"/>
            <a:ext cx="5757861" cy="5886449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5" name="Oval 4"/>
          <p:cNvSpPr/>
          <p:nvPr/>
        </p:nvSpPr>
        <p:spPr>
          <a:xfrm>
            <a:off x="7915286" y="1296792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6" name="Oval 5"/>
          <p:cNvSpPr/>
          <p:nvPr/>
        </p:nvSpPr>
        <p:spPr>
          <a:xfrm>
            <a:off x="3538545" y="5135376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/>
          <p:cNvSpPr/>
          <p:nvPr/>
        </p:nvSpPr>
        <p:spPr>
          <a:xfrm>
            <a:off x="3614751" y="1371600"/>
            <a:ext cx="4386263" cy="3857625"/>
          </a:xfrm>
          <a:custGeom>
            <a:avLst/>
            <a:gdLst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6263" h="3857625">
                <a:moveTo>
                  <a:pt x="0" y="3857625"/>
                </a:moveTo>
                <a:cubicBezTo>
                  <a:pt x="1176338" y="2214563"/>
                  <a:pt x="2809875" y="857250"/>
                  <a:pt x="438626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254938" y="2324099"/>
            <a:ext cx="1429976" cy="2950360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3062" h="3471863">
                <a:moveTo>
                  <a:pt x="1643062" y="3471863"/>
                </a:moveTo>
                <a:cubicBezTo>
                  <a:pt x="1495425" y="1743075"/>
                  <a:pt x="819149" y="74295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829314" y="4600575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699592" y="4004813"/>
            <a:ext cx="4012782" cy="131744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4283 w 2879634"/>
              <a:gd name="connsiteY0" fmla="*/ 1157288 h 1157288"/>
              <a:gd name="connsiteX1" fmla="*/ 2761771 w 2879634"/>
              <a:gd name="connsiteY1" fmla="*/ 0 h 1157288"/>
              <a:gd name="connsiteX0" fmla="*/ 8319 w 2765807"/>
              <a:gd name="connsiteY0" fmla="*/ 1366255 h 1366255"/>
              <a:gd name="connsiteX1" fmla="*/ 2765807 w 2765807"/>
              <a:gd name="connsiteY1" fmla="*/ 208967 h 1366255"/>
              <a:gd name="connsiteX0" fmla="*/ 7758 w 2908121"/>
              <a:gd name="connsiteY0" fmla="*/ 1318794 h 1318794"/>
              <a:gd name="connsiteX1" fmla="*/ 2908121 w 2908121"/>
              <a:gd name="connsiteY1" fmla="*/ 232943 h 1318794"/>
              <a:gd name="connsiteX0" fmla="*/ 0 w 2900363"/>
              <a:gd name="connsiteY0" fmla="*/ 1248847 h 1248847"/>
              <a:gd name="connsiteX1" fmla="*/ 2900363 w 2900363"/>
              <a:gd name="connsiteY1" fmla="*/ 162996 h 1248847"/>
              <a:gd name="connsiteX0" fmla="*/ 0 w 2843213"/>
              <a:gd name="connsiteY0" fmla="*/ 2079362 h 2079362"/>
              <a:gd name="connsiteX1" fmla="*/ 2843213 w 2843213"/>
              <a:gd name="connsiteY1" fmla="*/ 50536 h 2079362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771775"/>
              <a:gd name="connsiteY0" fmla="*/ 2171701 h 2171701"/>
              <a:gd name="connsiteX1" fmla="*/ 2771775 w 2771775"/>
              <a:gd name="connsiteY1" fmla="*/ 0 h 2171701"/>
              <a:gd name="connsiteX0" fmla="*/ 0 w 2686050"/>
              <a:gd name="connsiteY0" fmla="*/ 2314576 h 2314576"/>
              <a:gd name="connsiteX1" fmla="*/ 2686050 w 2686050"/>
              <a:gd name="connsiteY1" fmla="*/ 0 h 2314576"/>
              <a:gd name="connsiteX0" fmla="*/ 0 w 2686050"/>
              <a:gd name="connsiteY0" fmla="*/ 2314576 h 2314576"/>
              <a:gd name="connsiteX1" fmla="*/ 2686050 w 2686050"/>
              <a:gd name="connsiteY1" fmla="*/ 0 h 231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6050" h="2314576">
                <a:moveTo>
                  <a:pt x="0" y="2314576"/>
                </a:moveTo>
                <a:cubicBezTo>
                  <a:pt x="395288" y="357187"/>
                  <a:pt x="1476374" y="42862"/>
                  <a:pt x="268605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: standard train track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5226" t="-5882" r="-662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 16"/>
          <p:cNvSpPr/>
          <p:nvPr/>
        </p:nvSpPr>
        <p:spPr>
          <a:xfrm>
            <a:off x="6781821" y="2095482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803180" y="4567807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31"/>
          <p:cNvSpPr/>
          <p:nvPr/>
        </p:nvSpPr>
        <p:spPr>
          <a:xfrm>
            <a:off x="4640521" y="3773705"/>
            <a:ext cx="188069" cy="1524142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  <a:gd name="connsiteX0" fmla="*/ 56656 w 1089380"/>
              <a:gd name="connsiteY0" fmla="*/ 2604437 h 2604437"/>
              <a:gd name="connsiteX1" fmla="*/ 211457 w 1089380"/>
              <a:gd name="connsiteY1" fmla="*/ 821728 h 2604437"/>
              <a:gd name="connsiteX2" fmla="*/ 1089380 w 1089380"/>
              <a:gd name="connsiteY2" fmla="*/ 0 h 2604437"/>
              <a:gd name="connsiteX0" fmla="*/ 56656 w 211457"/>
              <a:gd name="connsiteY0" fmla="*/ 1782709 h 1782709"/>
              <a:gd name="connsiteX1" fmla="*/ 211457 w 211457"/>
              <a:gd name="connsiteY1" fmla="*/ 0 h 178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1457" h="1782709">
                <a:moveTo>
                  <a:pt x="56656" y="1782709"/>
                </a:moveTo>
                <a:cubicBezTo>
                  <a:pt x="5459" y="1600543"/>
                  <a:pt x="-92472" y="283242"/>
                  <a:pt x="211457" y="0"/>
                </a:cubicBezTo>
              </a:path>
            </a:pathLst>
          </a:custGeom>
          <a:noFill/>
          <a:ln w="508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4606979" y="2723425"/>
            <a:ext cx="1357839" cy="2568062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  <a:gd name="connsiteX0" fmla="*/ 106237 w 2764478"/>
              <a:gd name="connsiteY0" fmla="*/ 3759830 h 3759830"/>
              <a:gd name="connsiteX1" fmla="*/ 261038 w 2764478"/>
              <a:gd name="connsiteY1" fmla="*/ 1977121 h 3759830"/>
              <a:gd name="connsiteX2" fmla="*/ 2720672 w 2764478"/>
              <a:gd name="connsiteY2" fmla="*/ 17309 h 3759830"/>
              <a:gd name="connsiteX3" fmla="*/ 2213295 w 2764478"/>
              <a:gd name="connsiteY3" fmla="*/ 1019929 h 3759830"/>
              <a:gd name="connsiteX0" fmla="*/ 106237 w 3531386"/>
              <a:gd name="connsiteY0" fmla="*/ 3820766 h 3820766"/>
              <a:gd name="connsiteX1" fmla="*/ 261038 w 3531386"/>
              <a:gd name="connsiteY1" fmla="*/ 2038057 h 3820766"/>
              <a:gd name="connsiteX2" fmla="*/ 2720672 w 3531386"/>
              <a:gd name="connsiteY2" fmla="*/ 78245 h 3820766"/>
              <a:gd name="connsiteX3" fmla="*/ 3531386 w 3531386"/>
              <a:gd name="connsiteY3" fmla="*/ 107323 h 3820766"/>
              <a:gd name="connsiteX0" fmla="*/ 236832 w 3661981"/>
              <a:gd name="connsiteY0" fmla="*/ 3820766 h 3820766"/>
              <a:gd name="connsiteX1" fmla="*/ 193919 w 3661981"/>
              <a:gd name="connsiteY1" fmla="*/ 2367141 h 3820766"/>
              <a:gd name="connsiteX2" fmla="*/ 2851267 w 3661981"/>
              <a:gd name="connsiteY2" fmla="*/ 78245 h 3820766"/>
              <a:gd name="connsiteX3" fmla="*/ 3661981 w 3661981"/>
              <a:gd name="connsiteY3" fmla="*/ 107323 h 3820766"/>
              <a:gd name="connsiteX0" fmla="*/ 154905 w 3711863"/>
              <a:gd name="connsiteY0" fmla="*/ 4067580 h 4067580"/>
              <a:gd name="connsiteX1" fmla="*/ 243801 w 3711863"/>
              <a:gd name="connsiteY1" fmla="*/ 2367141 h 4067580"/>
              <a:gd name="connsiteX2" fmla="*/ 2901149 w 3711863"/>
              <a:gd name="connsiteY2" fmla="*/ 78245 h 4067580"/>
              <a:gd name="connsiteX3" fmla="*/ 3711863 w 3711863"/>
              <a:gd name="connsiteY3" fmla="*/ 107323 h 4067580"/>
              <a:gd name="connsiteX0" fmla="*/ 140028 w 3696986"/>
              <a:gd name="connsiteY0" fmla="*/ 4067580 h 4067580"/>
              <a:gd name="connsiteX1" fmla="*/ 228924 w 3696986"/>
              <a:gd name="connsiteY1" fmla="*/ 2367141 h 4067580"/>
              <a:gd name="connsiteX2" fmla="*/ 2886272 w 3696986"/>
              <a:gd name="connsiteY2" fmla="*/ 78245 h 4067580"/>
              <a:gd name="connsiteX3" fmla="*/ 3696986 w 3696986"/>
              <a:gd name="connsiteY3" fmla="*/ 107323 h 4067580"/>
              <a:gd name="connsiteX0" fmla="*/ 147316 w 3704274"/>
              <a:gd name="connsiteY0" fmla="*/ 4067580 h 4067580"/>
              <a:gd name="connsiteX1" fmla="*/ 236212 w 3704274"/>
              <a:gd name="connsiteY1" fmla="*/ 2367141 h 4067580"/>
              <a:gd name="connsiteX2" fmla="*/ 2893560 w 3704274"/>
              <a:gd name="connsiteY2" fmla="*/ 78245 h 4067580"/>
              <a:gd name="connsiteX3" fmla="*/ 3704274 w 370427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367141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284870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144457 w 3701415"/>
              <a:gd name="connsiteY0" fmla="*/ 4098896 h 4098896"/>
              <a:gd name="connsiteX1" fmla="*/ 233353 w 3701415"/>
              <a:gd name="connsiteY1" fmla="*/ 2316186 h 4098896"/>
              <a:gd name="connsiteX2" fmla="*/ 2851158 w 3701415"/>
              <a:gd name="connsiteY2" fmla="*/ 68425 h 4098896"/>
              <a:gd name="connsiteX3" fmla="*/ 3701415 w 3701415"/>
              <a:gd name="connsiteY3" fmla="*/ 138639 h 4098896"/>
              <a:gd name="connsiteX0" fmla="*/ 144457 w 2851158"/>
              <a:gd name="connsiteY0" fmla="*/ 4030470 h 4030470"/>
              <a:gd name="connsiteX1" fmla="*/ 233353 w 2851158"/>
              <a:gd name="connsiteY1" fmla="*/ 2247760 h 4030470"/>
              <a:gd name="connsiteX2" fmla="*/ 2851158 w 2851158"/>
              <a:gd name="connsiteY2" fmla="*/ -1 h 4030470"/>
              <a:gd name="connsiteX0" fmla="*/ 56850 w 1519536"/>
              <a:gd name="connsiteY0" fmla="*/ 3046508 h 3046508"/>
              <a:gd name="connsiteX1" fmla="*/ 145746 w 1519536"/>
              <a:gd name="connsiteY1" fmla="*/ 1263798 h 3046508"/>
              <a:gd name="connsiteX2" fmla="*/ 1519535 w 1519536"/>
              <a:gd name="connsiteY2" fmla="*/ 0 h 3046508"/>
              <a:gd name="connsiteX0" fmla="*/ 56850 w 1519535"/>
              <a:gd name="connsiteY0" fmla="*/ 3046508 h 3046508"/>
              <a:gd name="connsiteX1" fmla="*/ 145746 w 1519535"/>
              <a:gd name="connsiteY1" fmla="*/ 1263798 h 3046508"/>
              <a:gd name="connsiteX2" fmla="*/ 1519535 w 1519535"/>
              <a:gd name="connsiteY2" fmla="*/ 0 h 3046508"/>
              <a:gd name="connsiteX0" fmla="*/ 95148 w 1557833"/>
              <a:gd name="connsiteY0" fmla="*/ 3046508 h 3046508"/>
              <a:gd name="connsiteX1" fmla="*/ 184044 w 1557833"/>
              <a:gd name="connsiteY1" fmla="*/ 1263798 h 3046508"/>
              <a:gd name="connsiteX2" fmla="*/ 1557833 w 1557833"/>
              <a:gd name="connsiteY2" fmla="*/ 0 h 3046508"/>
              <a:gd name="connsiteX0" fmla="*/ 24695 w 1569629"/>
              <a:gd name="connsiteY0" fmla="*/ 3003727 h 3003727"/>
              <a:gd name="connsiteX1" fmla="*/ 195840 w 1569629"/>
              <a:gd name="connsiteY1" fmla="*/ 1263798 h 3003727"/>
              <a:gd name="connsiteX2" fmla="*/ 1569629 w 1569629"/>
              <a:gd name="connsiteY2" fmla="*/ 0 h 3003727"/>
              <a:gd name="connsiteX0" fmla="*/ 34796 w 1548886"/>
              <a:gd name="connsiteY0" fmla="*/ 2993032 h 2993032"/>
              <a:gd name="connsiteX1" fmla="*/ 175097 w 1548886"/>
              <a:gd name="connsiteY1" fmla="*/ 1263798 h 2993032"/>
              <a:gd name="connsiteX2" fmla="*/ 1548886 w 1548886"/>
              <a:gd name="connsiteY2" fmla="*/ 0 h 2993032"/>
              <a:gd name="connsiteX0" fmla="*/ 66191 w 1580281"/>
              <a:gd name="connsiteY0" fmla="*/ 2993032 h 2993032"/>
              <a:gd name="connsiteX1" fmla="*/ 144806 w 1580281"/>
              <a:gd name="connsiteY1" fmla="*/ 1274494 h 2993032"/>
              <a:gd name="connsiteX2" fmla="*/ 1580281 w 1580281"/>
              <a:gd name="connsiteY2" fmla="*/ 0 h 2993032"/>
              <a:gd name="connsiteX0" fmla="*/ 101383 w 1553786"/>
              <a:gd name="connsiteY0" fmla="*/ 3003727 h 3003727"/>
              <a:gd name="connsiteX1" fmla="*/ 118311 w 1553786"/>
              <a:gd name="connsiteY1" fmla="*/ 1274494 h 3003727"/>
              <a:gd name="connsiteX2" fmla="*/ 1553786 w 1553786"/>
              <a:gd name="connsiteY2" fmla="*/ 0 h 3003727"/>
              <a:gd name="connsiteX0" fmla="*/ 56166 w 1508569"/>
              <a:gd name="connsiteY0" fmla="*/ 3003727 h 3003727"/>
              <a:gd name="connsiteX1" fmla="*/ 145061 w 1508569"/>
              <a:gd name="connsiteY1" fmla="*/ 1306580 h 3003727"/>
              <a:gd name="connsiteX2" fmla="*/ 1508569 w 1508569"/>
              <a:gd name="connsiteY2" fmla="*/ 0 h 3003727"/>
              <a:gd name="connsiteX0" fmla="*/ 74294 w 1526697"/>
              <a:gd name="connsiteY0" fmla="*/ 3003727 h 3003727"/>
              <a:gd name="connsiteX1" fmla="*/ 132346 w 1526697"/>
              <a:gd name="connsiteY1" fmla="*/ 1295885 h 3003727"/>
              <a:gd name="connsiteX2" fmla="*/ 1526697 w 1526697"/>
              <a:gd name="connsiteY2" fmla="*/ 0 h 3003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6697" h="3003727">
                <a:moveTo>
                  <a:pt x="74294" y="3003727"/>
                </a:moveTo>
                <a:cubicBezTo>
                  <a:pt x="49460" y="2437628"/>
                  <a:pt x="-109721" y="1796506"/>
                  <a:pt x="132346" y="1295885"/>
                </a:cubicBezTo>
                <a:cubicBezTo>
                  <a:pt x="374413" y="795264"/>
                  <a:pt x="1267141" y="211850"/>
                  <a:pt x="1526697" y="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701131" y="3735039"/>
            <a:ext cx="175379" cy="174821"/>
          </a:xfrm>
          <a:prstGeom prst="ellipse">
            <a:avLst/>
          </a:prstGeom>
          <a:solidFill>
            <a:srgbClr val="ED28D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7" name="Freeform 36"/>
          <p:cNvSpPr/>
          <p:nvPr/>
        </p:nvSpPr>
        <p:spPr>
          <a:xfrm>
            <a:off x="4764088" y="704088"/>
            <a:ext cx="302423" cy="3132862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 rot="752351">
            <a:off x="4811033" y="3406267"/>
            <a:ext cx="3905354" cy="845865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4763696" y="3722377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D28DF"/>
                          </a:solidFill>
                          <a:latin typeface="Cambria Math" charset="0"/>
                        </a:rPr>
                        <m:t>𝜏</m:t>
                      </m:r>
                      <m:r>
                        <a:rPr lang="en-US" sz="2000" b="0" i="1" smtClean="0">
                          <a:solidFill>
                            <a:srgbClr val="ED28DF"/>
                          </a:solidFill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sz="20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96" y="3722377"/>
                <a:ext cx="425116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5875924" y="2605643"/>
            <a:ext cx="175379" cy="174821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42" name="Freeform 41"/>
          <p:cNvSpPr/>
          <p:nvPr/>
        </p:nvSpPr>
        <p:spPr>
          <a:xfrm>
            <a:off x="5921170" y="505496"/>
            <a:ext cx="302423" cy="2183499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43" name="Freeform 42"/>
          <p:cNvSpPr/>
          <p:nvPr/>
        </p:nvSpPr>
        <p:spPr>
          <a:xfrm rot="752351">
            <a:off x="5985602" y="2438045"/>
            <a:ext cx="2753262" cy="60398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5243241" y="2201930"/>
                <a:ext cx="750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241" y="2201930"/>
                <a:ext cx="75078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/>
          <p:cNvSpPr/>
          <p:nvPr/>
        </p:nvSpPr>
        <p:spPr>
          <a:xfrm>
            <a:off x="4627824" y="5240489"/>
            <a:ext cx="175379" cy="174821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557375" y="1498025"/>
                <a:ext cx="234601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We still need to compute 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𝑓</m:t>
                        </m:r>
                        <m:r>
                          <a:rPr lang="en-US" sz="2000" i="1">
                            <a:latin typeface="Cambria Math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is carried </a:t>
                </a:r>
                <a:r>
                  <a:rPr lang="en-US" sz="2000" dirty="0"/>
                  <a:t>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000" dirty="0"/>
                  <a:t> </a:t>
                </a:r>
                <a:endParaRPr lang="en-US" sz="2000" dirty="0"/>
              </a:p>
              <a:p>
                <a:pPr marL="457200" indent="-457200">
                  <a:buFont typeface="Arial" charset="0"/>
                  <a:buChar char="•"/>
                </a:pPr>
                <a:endParaRPr lang="en-US" sz="2000" dirty="0" smtClean="0"/>
              </a:p>
              <a:p>
                <a:endParaRPr lang="en-US" sz="2000" dirty="0" err="1" smtClean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5" y="1498025"/>
                <a:ext cx="2346016" cy="1631216"/>
              </a:xfrm>
              <a:prstGeom prst="rect">
                <a:avLst/>
              </a:prstGeom>
              <a:blipFill rotWithShape="0">
                <a:blip r:embed="rId7"/>
                <a:stretch>
                  <a:fillRect l="-2597" t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00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04"/>
    </mc:Choice>
    <mc:Fallback>
      <p:transition spd="slow" advTm="8804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28964" y="471488"/>
            <a:ext cx="5757861" cy="5886449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5" name="Oval 4"/>
          <p:cNvSpPr/>
          <p:nvPr/>
        </p:nvSpPr>
        <p:spPr>
          <a:xfrm>
            <a:off x="7915286" y="1296792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6" name="Oval 5"/>
          <p:cNvSpPr/>
          <p:nvPr/>
        </p:nvSpPr>
        <p:spPr>
          <a:xfrm>
            <a:off x="3538545" y="5135376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/>
          <p:cNvSpPr/>
          <p:nvPr/>
        </p:nvSpPr>
        <p:spPr>
          <a:xfrm>
            <a:off x="3614751" y="1371600"/>
            <a:ext cx="4386263" cy="3857625"/>
          </a:xfrm>
          <a:custGeom>
            <a:avLst/>
            <a:gdLst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6263" h="3857625">
                <a:moveTo>
                  <a:pt x="0" y="3857625"/>
                </a:moveTo>
                <a:cubicBezTo>
                  <a:pt x="1176338" y="2214563"/>
                  <a:pt x="2809875" y="857250"/>
                  <a:pt x="438626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254938" y="2324099"/>
            <a:ext cx="1429976" cy="2950360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3062" h="3471863">
                <a:moveTo>
                  <a:pt x="1643062" y="3471863"/>
                </a:moveTo>
                <a:cubicBezTo>
                  <a:pt x="1495425" y="1743075"/>
                  <a:pt x="819149" y="74295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829314" y="4600575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699592" y="4004813"/>
            <a:ext cx="4012782" cy="131744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4283 w 2879634"/>
              <a:gd name="connsiteY0" fmla="*/ 1157288 h 1157288"/>
              <a:gd name="connsiteX1" fmla="*/ 2761771 w 2879634"/>
              <a:gd name="connsiteY1" fmla="*/ 0 h 1157288"/>
              <a:gd name="connsiteX0" fmla="*/ 8319 w 2765807"/>
              <a:gd name="connsiteY0" fmla="*/ 1366255 h 1366255"/>
              <a:gd name="connsiteX1" fmla="*/ 2765807 w 2765807"/>
              <a:gd name="connsiteY1" fmla="*/ 208967 h 1366255"/>
              <a:gd name="connsiteX0" fmla="*/ 7758 w 2908121"/>
              <a:gd name="connsiteY0" fmla="*/ 1318794 h 1318794"/>
              <a:gd name="connsiteX1" fmla="*/ 2908121 w 2908121"/>
              <a:gd name="connsiteY1" fmla="*/ 232943 h 1318794"/>
              <a:gd name="connsiteX0" fmla="*/ 0 w 2900363"/>
              <a:gd name="connsiteY0" fmla="*/ 1248847 h 1248847"/>
              <a:gd name="connsiteX1" fmla="*/ 2900363 w 2900363"/>
              <a:gd name="connsiteY1" fmla="*/ 162996 h 1248847"/>
              <a:gd name="connsiteX0" fmla="*/ 0 w 2843213"/>
              <a:gd name="connsiteY0" fmla="*/ 2079362 h 2079362"/>
              <a:gd name="connsiteX1" fmla="*/ 2843213 w 2843213"/>
              <a:gd name="connsiteY1" fmla="*/ 50536 h 2079362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771775"/>
              <a:gd name="connsiteY0" fmla="*/ 2171701 h 2171701"/>
              <a:gd name="connsiteX1" fmla="*/ 2771775 w 2771775"/>
              <a:gd name="connsiteY1" fmla="*/ 0 h 2171701"/>
              <a:gd name="connsiteX0" fmla="*/ 0 w 2686050"/>
              <a:gd name="connsiteY0" fmla="*/ 2314576 h 2314576"/>
              <a:gd name="connsiteX1" fmla="*/ 2686050 w 2686050"/>
              <a:gd name="connsiteY1" fmla="*/ 0 h 2314576"/>
              <a:gd name="connsiteX0" fmla="*/ 0 w 2686050"/>
              <a:gd name="connsiteY0" fmla="*/ 2314576 h 2314576"/>
              <a:gd name="connsiteX1" fmla="*/ 2686050 w 2686050"/>
              <a:gd name="connsiteY1" fmla="*/ 0 h 231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6050" h="2314576">
                <a:moveTo>
                  <a:pt x="0" y="2314576"/>
                </a:moveTo>
                <a:cubicBezTo>
                  <a:pt x="395288" y="357187"/>
                  <a:pt x="1476374" y="42862"/>
                  <a:pt x="268605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: standard train track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5226" t="-5882" r="-662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 16"/>
          <p:cNvSpPr/>
          <p:nvPr/>
        </p:nvSpPr>
        <p:spPr>
          <a:xfrm>
            <a:off x="6781821" y="2095482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803180" y="4567807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31"/>
          <p:cNvSpPr/>
          <p:nvPr/>
        </p:nvSpPr>
        <p:spPr>
          <a:xfrm>
            <a:off x="4640521" y="3773705"/>
            <a:ext cx="188069" cy="1524142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  <a:gd name="connsiteX0" fmla="*/ 56656 w 1089380"/>
              <a:gd name="connsiteY0" fmla="*/ 2604437 h 2604437"/>
              <a:gd name="connsiteX1" fmla="*/ 211457 w 1089380"/>
              <a:gd name="connsiteY1" fmla="*/ 821728 h 2604437"/>
              <a:gd name="connsiteX2" fmla="*/ 1089380 w 1089380"/>
              <a:gd name="connsiteY2" fmla="*/ 0 h 2604437"/>
              <a:gd name="connsiteX0" fmla="*/ 56656 w 211457"/>
              <a:gd name="connsiteY0" fmla="*/ 1782709 h 1782709"/>
              <a:gd name="connsiteX1" fmla="*/ 211457 w 211457"/>
              <a:gd name="connsiteY1" fmla="*/ 0 h 178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1457" h="1782709">
                <a:moveTo>
                  <a:pt x="56656" y="1782709"/>
                </a:moveTo>
                <a:cubicBezTo>
                  <a:pt x="5459" y="1600543"/>
                  <a:pt x="-92472" y="283242"/>
                  <a:pt x="211457" y="0"/>
                </a:cubicBezTo>
              </a:path>
            </a:pathLst>
          </a:custGeom>
          <a:noFill/>
          <a:ln w="508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4606979" y="2723425"/>
            <a:ext cx="1357839" cy="2568062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  <a:gd name="connsiteX0" fmla="*/ 106237 w 2764478"/>
              <a:gd name="connsiteY0" fmla="*/ 3759830 h 3759830"/>
              <a:gd name="connsiteX1" fmla="*/ 261038 w 2764478"/>
              <a:gd name="connsiteY1" fmla="*/ 1977121 h 3759830"/>
              <a:gd name="connsiteX2" fmla="*/ 2720672 w 2764478"/>
              <a:gd name="connsiteY2" fmla="*/ 17309 h 3759830"/>
              <a:gd name="connsiteX3" fmla="*/ 2213295 w 2764478"/>
              <a:gd name="connsiteY3" fmla="*/ 1019929 h 3759830"/>
              <a:gd name="connsiteX0" fmla="*/ 106237 w 3531386"/>
              <a:gd name="connsiteY0" fmla="*/ 3820766 h 3820766"/>
              <a:gd name="connsiteX1" fmla="*/ 261038 w 3531386"/>
              <a:gd name="connsiteY1" fmla="*/ 2038057 h 3820766"/>
              <a:gd name="connsiteX2" fmla="*/ 2720672 w 3531386"/>
              <a:gd name="connsiteY2" fmla="*/ 78245 h 3820766"/>
              <a:gd name="connsiteX3" fmla="*/ 3531386 w 3531386"/>
              <a:gd name="connsiteY3" fmla="*/ 107323 h 3820766"/>
              <a:gd name="connsiteX0" fmla="*/ 236832 w 3661981"/>
              <a:gd name="connsiteY0" fmla="*/ 3820766 h 3820766"/>
              <a:gd name="connsiteX1" fmla="*/ 193919 w 3661981"/>
              <a:gd name="connsiteY1" fmla="*/ 2367141 h 3820766"/>
              <a:gd name="connsiteX2" fmla="*/ 2851267 w 3661981"/>
              <a:gd name="connsiteY2" fmla="*/ 78245 h 3820766"/>
              <a:gd name="connsiteX3" fmla="*/ 3661981 w 3661981"/>
              <a:gd name="connsiteY3" fmla="*/ 107323 h 3820766"/>
              <a:gd name="connsiteX0" fmla="*/ 154905 w 3711863"/>
              <a:gd name="connsiteY0" fmla="*/ 4067580 h 4067580"/>
              <a:gd name="connsiteX1" fmla="*/ 243801 w 3711863"/>
              <a:gd name="connsiteY1" fmla="*/ 2367141 h 4067580"/>
              <a:gd name="connsiteX2" fmla="*/ 2901149 w 3711863"/>
              <a:gd name="connsiteY2" fmla="*/ 78245 h 4067580"/>
              <a:gd name="connsiteX3" fmla="*/ 3711863 w 3711863"/>
              <a:gd name="connsiteY3" fmla="*/ 107323 h 4067580"/>
              <a:gd name="connsiteX0" fmla="*/ 140028 w 3696986"/>
              <a:gd name="connsiteY0" fmla="*/ 4067580 h 4067580"/>
              <a:gd name="connsiteX1" fmla="*/ 228924 w 3696986"/>
              <a:gd name="connsiteY1" fmla="*/ 2367141 h 4067580"/>
              <a:gd name="connsiteX2" fmla="*/ 2886272 w 3696986"/>
              <a:gd name="connsiteY2" fmla="*/ 78245 h 4067580"/>
              <a:gd name="connsiteX3" fmla="*/ 3696986 w 3696986"/>
              <a:gd name="connsiteY3" fmla="*/ 107323 h 4067580"/>
              <a:gd name="connsiteX0" fmla="*/ 147316 w 3704274"/>
              <a:gd name="connsiteY0" fmla="*/ 4067580 h 4067580"/>
              <a:gd name="connsiteX1" fmla="*/ 236212 w 3704274"/>
              <a:gd name="connsiteY1" fmla="*/ 2367141 h 4067580"/>
              <a:gd name="connsiteX2" fmla="*/ 2893560 w 3704274"/>
              <a:gd name="connsiteY2" fmla="*/ 78245 h 4067580"/>
              <a:gd name="connsiteX3" fmla="*/ 3704274 w 370427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367141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284870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144457 w 3701415"/>
              <a:gd name="connsiteY0" fmla="*/ 4098896 h 4098896"/>
              <a:gd name="connsiteX1" fmla="*/ 233353 w 3701415"/>
              <a:gd name="connsiteY1" fmla="*/ 2316186 h 4098896"/>
              <a:gd name="connsiteX2" fmla="*/ 2851158 w 3701415"/>
              <a:gd name="connsiteY2" fmla="*/ 68425 h 4098896"/>
              <a:gd name="connsiteX3" fmla="*/ 3701415 w 3701415"/>
              <a:gd name="connsiteY3" fmla="*/ 138639 h 4098896"/>
              <a:gd name="connsiteX0" fmla="*/ 144457 w 2851158"/>
              <a:gd name="connsiteY0" fmla="*/ 4030470 h 4030470"/>
              <a:gd name="connsiteX1" fmla="*/ 233353 w 2851158"/>
              <a:gd name="connsiteY1" fmla="*/ 2247760 h 4030470"/>
              <a:gd name="connsiteX2" fmla="*/ 2851158 w 2851158"/>
              <a:gd name="connsiteY2" fmla="*/ -1 h 4030470"/>
              <a:gd name="connsiteX0" fmla="*/ 56850 w 1519536"/>
              <a:gd name="connsiteY0" fmla="*/ 3046508 h 3046508"/>
              <a:gd name="connsiteX1" fmla="*/ 145746 w 1519536"/>
              <a:gd name="connsiteY1" fmla="*/ 1263798 h 3046508"/>
              <a:gd name="connsiteX2" fmla="*/ 1519535 w 1519536"/>
              <a:gd name="connsiteY2" fmla="*/ 0 h 3046508"/>
              <a:gd name="connsiteX0" fmla="*/ 56850 w 1519535"/>
              <a:gd name="connsiteY0" fmla="*/ 3046508 h 3046508"/>
              <a:gd name="connsiteX1" fmla="*/ 145746 w 1519535"/>
              <a:gd name="connsiteY1" fmla="*/ 1263798 h 3046508"/>
              <a:gd name="connsiteX2" fmla="*/ 1519535 w 1519535"/>
              <a:gd name="connsiteY2" fmla="*/ 0 h 3046508"/>
              <a:gd name="connsiteX0" fmla="*/ 95148 w 1557833"/>
              <a:gd name="connsiteY0" fmla="*/ 3046508 h 3046508"/>
              <a:gd name="connsiteX1" fmla="*/ 184044 w 1557833"/>
              <a:gd name="connsiteY1" fmla="*/ 1263798 h 3046508"/>
              <a:gd name="connsiteX2" fmla="*/ 1557833 w 1557833"/>
              <a:gd name="connsiteY2" fmla="*/ 0 h 3046508"/>
              <a:gd name="connsiteX0" fmla="*/ 24695 w 1569629"/>
              <a:gd name="connsiteY0" fmla="*/ 3003727 h 3003727"/>
              <a:gd name="connsiteX1" fmla="*/ 195840 w 1569629"/>
              <a:gd name="connsiteY1" fmla="*/ 1263798 h 3003727"/>
              <a:gd name="connsiteX2" fmla="*/ 1569629 w 1569629"/>
              <a:gd name="connsiteY2" fmla="*/ 0 h 3003727"/>
              <a:gd name="connsiteX0" fmla="*/ 34796 w 1548886"/>
              <a:gd name="connsiteY0" fmla="*/ 2993032 h 2993032"/>
              <a:gd name="connsiteX1" fmla="*/ 175097 w 1548886"/>
              <a:gd name="connsiteY1" fmla="*/ 1263798 h 2993032"/>
              <a:gd name="connsiteX2" fmla="*/ 1548886 w 1548886"/>
              <a:gd name="connsiteY2" fmla="*/ 0 h 2993032"/>
              <a:gd name="connsiteX0" fmla="*/ 66191 w 1580281"/>
              <a:gd name="connsiteY0" fmla="*/ 2993032 h 2993032"/>
              <a:gd name="connsiteX1" fmla="*/ 144806 w 1580281"/>
              <a:gd name="connsiteY1" fmla="*/ 1274494 h 2993032"/>
              <a:gd name="connsiteX2" fmla="*/ 1580281 w 1580281"/>
              <a:gd name="connsiteY2" fmla="*/ 0 h 2993032"/>
              <a:gd name="connsiteX0" fmla="*/ 101383 w 1553786"/>
              <a:gd name="connsiteY0" fmla="*/ 3003727 h 3003727"/>
              <a:gd name="connsiteX1" fmla="*/ 118311 w 1553786"/>
              <a:gd name="connsiteY1" fmla="*/ 1274494 h 3003727"/>
              <a:gd name="connsiteX2" fmla="*/ 1553786 w 1553786"/>
              <a:gd name="connsiteY2" fmla="*/ 0 h 3003727"/>
              <a:gd name="connsiteX0" fmla="*/ 56166 w 1508569"/>
              <a:gd name="connsiteY0" fmla="*/ 3003727 h 3003727"/>
              <a:gd name="connsiteX1" fmla="*/ 145061 w 1508569"/>
              <a:gd name="connsiteY1" fmla="*/ 1306580 h 3003727"/>
              <a:gd name="connsiteX2" fmla="*/ 1508569 w 1508569"/>
              <a:gd name="connsiteY2" fmla="*/ 0 h 3003727"/>
              <a:gd name="connsiteX0" fmla="*/ 74294 w 1526697"/>
              <a:gd name="connsiteY0" fmla="*/ 3003727 h 3003727"/>
              <a:gd name="connsiteX1" fmla="*/ 132346 w 1526697"/>
              <a:gd name="connsiteY1" fmla="*/ 1295885 h 3003727"/>
              <a:gd name="connsiteX2" fmla="*/ 1526697 w 1526697"/>
              <a:gd name="connsiteY2" fmla="*/ 0 h 3003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6697" h="3003727">
                <a:moveTo>
                  <a:pt x="74294" y="3003727"/>
                </a:moveTo>
                <a:cubicBezTo>
                  <a:pt x="49460" y="2437628"/>
                  <a:pt x="-109721" y="1796506"/>
                  <a:pt x="132346" y="1295885"/>
                </a:cubicBezTo>
                <a:cubicBezTo>
                  <a:pt x="374413" y="795264"/>
                  <a:pt x="1267141" y="211850"/>
                  <a:pt x="1526697" y="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701131" y="3735039"/>
            <a:ext cx="175379" cy="174821"/>
          </a:xfrm>
          <a:prstGeom prst="ellipse">
            <a:avLst/>
          </a:prstGeom>
          <a:solidFill>
            <a:srgbClr val="ED28D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7" name="Freeform 36"/>
          <p:cNvSpPr/>
          <p:nvPr/>
        </p:nvSpPr>
        <p:spPr>
          <a:xfrm>
            <a:off x="4764088" y="704088"/>
            <a:ext cx="302423" cy="3132862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 rot="752351">
            <a:off x="4811033" y="3406267"/>
            <a:ext cx="3905354" cy="845865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4763696" y="3722377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D28DF"/>
                          </a:solidFill>
                          <a:latin typeface="Cambria Math" charset="0"/>
                        </a:rPr>
                        <m:t>𝜏</m:t>
                      </m:r>
                      <m:r>
                        <a:rPr lang="en-US" sz="2000" b="0" i="1" smtClean="0">
                          <a:solidFill>
                            <a:srgbClr val="ED28DF"/>
                          </a:solidFill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sz="20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96" y="3722377"/>
                <a:ext cx="425116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5875924" y="2605643"/>
            <a:ext cx="175379" cy="174821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42" name="Freeform 41"/>
          <p:cNvSpPr/>
          <p:nvPr/>
        </p:nvSpPr>
        <p:spPr>
          <a:xfrm>
            <a:off x="5921170" y="505496"/>
            <a:ext cx="302423" cy="2183499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43" name="Freeform 42"/>
          <p:cNvSpPr/>
          <p:nvPr/>
        </p:nvSpPr>
        <p:spPr>
          <a:xfrm rot="752351">
            <a:off x="5985602" y="2438045"/>
            <a:ext cx="2753262" cy="60398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5243241" y="2201930"/>
                <a:ext cx="750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241" y="2201930"/>
                <a:ext cx="75078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/>
          <p:cNvSpPr/>
          <p:nvPr/>
        </p:nvSpPr>
        <p:spPr>
          <a:xfrm>
            <a:off x="4627824" y="5240489"/>
            <a:ext cx="175379" cy="174821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576254" y="2829783"/>
                <a:ext cx="227280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Solution: </a:t>
                </a:r>
              </a:p>
              <a:p>
                <a:r>
                  <a:rPr lang="en-US" sz="2000" dirty="0" smtClean="0"/>
                  <a:t>Split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 smtClean="0"/>
                  <a:t> towards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 smtClean="0"/>
                  <a:t> and update how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smtClean="0"/>
                  <a:t>is carried.</a:t>
                </a:r>
                <a:endParaRPr lang="en-US" sz="2000" dirty="0"/>
              </a:p>
              <a:p>
                <a:pPr marL="457200" indent="-457200">
                  <a:buFont typeface="Arial" charset="0"/>
                  <a:buChar char="•"/>
                </a:pPr>
                <a:endParaRPr lang="en-US" sz="2000" dirty="0" smtClean="0"/>
              </a:p>
              <a:p>
                <a:endParaRPr lang="en-US" sz="2000" dirty="0" err="1" smtClean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54" y="2829783"/>
                <a:ext cx="2272803" cy="1938992"/>
              </a:xfrm>
              <a:prstGeom prst="rect">
                <a:avLst/>
              </a:prstGeom>
              <a:blipFill rotWithShape="0">
                <a:blip r:embed="rId7"/>
                <a:stretch>
                  <a:fillRect l="-2957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557375" y="1498025"/>
                <a:ext cx="234601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We still need to compute 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𝑓</m:t>
                        </m:r>
                        <m:r>
                          <a:rPr lang="en-US" sz="2000" i="1">
                            <a:latin typeface="Cambria Math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is carried </a:t>
                </a:r>
                <a:r>
                  <a:rPr lang="en-US" sz="2000" dirty="0"/>
                  <a:t>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000" dirty="0"/>
                  <a:t> </a:t>
                </a:r>
                <a:endParaRPr lang="en-US" sz="2000" dirty="0"/>
              </a:p>
              <a:p>
                <a:pPr marL="457200" indent="-457200">
                  <a:buFont typeface="Arial" charset="0"/>
                  <a:buChar char="•"/>
                </a:pPr>
                <a:endParaRPr lang="en-US" sz="2000" dirty="0" smtClean="0"/>
              </a:p>
              <a:p>
                <a:endParaRPr lang="en-US" sz="2000" dirty="0" err="1" smtClean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5" y="1498025"/>
                <a:ext cx="2346016" cy="1631216"/>
              </a:xfrm>
              <a:prstGeom prst="rect">
                <a:avLst/>
              </a:prstGeom>
              <a:blipFill rotWithShape="0">
                <a:blip r:embed="rId8"/>
                <a:stretch>
                  <a:fillRect l="-2597" t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278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04"/>
    </mc:Choice>
    <mc:Fallback>
      <p:transition spd="slow" advTm="18304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28964" y="471488"/>
            <a:ext cx="5757861" cy="5886449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5" name="Oval 4"/>
          <p:cNvSpPr/>
          <p:nvPr/>
        </p:nvSpPr>
        <p:spPr>
          <a:xfrm>
            <a:off x="7915286" y="1296792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6" name="Oval 5"/>
          <p:cNvSpPr/>
          <p:nvPr/>
        </p:nvSpPr>
        <p:spPr>
          <a:xfrm>
            <a:off x="3538545" y="5135376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/>
          <p:cNvSpPr/>
          <p:nvPr/>
        </p:nvSpPr>
        <p:spPr>
          <a:xfrm>
            <a:off x="3614751" y="1371600"/>
            <a:ext cx="4386263" cy="3857625"/>
          </a:xfrm>
          <a:custGeom>
            <a:avLst/>
            <a:gdLst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6263" h="3857625">
                <a:moveTo>
                  <a:pt x="0" y="3857625"/>
                </a:moveTo>
                <a:cubicBezTo>
                  <a:pt x="1176338" y="2214563"/>
                  <a:pt x="2809875" y="857250"/>
                  <a:pt x="438626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254938" y="2324099"/>
            <a:ext cx="1429976" cy="2950360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3062" h="3471863">
                <a:moveTo>
                  <a:pt x="1643062" y="3471863"/>
                </a:moveTo>
                <a:cubicBezTo>
                  <a:pt x="1495425" y="1743075"/>
                  <a:pt x="819149" y="74295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829314" y="4600575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699592" y="4004813"/>
            <a:ext cx="4012782" cy="131744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4283 w 2879634"/>
              <a:gd name="connsiteY0" fmla="*/ 1157288 h 1157288"/>
              <a:gd name="connsiteX1" fmla="*/ 2761771 w 2879634"/>
              <a:gd name="connsiteY1" fmla="*/ 0 h 1157288"/>
              <a:gd name="connsiteX0" fmla="*/ 8319 w 2765807"/>
              <a:gd name="connsiteY0" fmla="*/ 1366255 h 1366255"/>
              <a:gd name="connsiteX1" fmla="*/ 2765807 w 2765807"/>
              <a:gd name="connsiteY1" fmla="*/ 208967 h 1366255"/>
              <a:gd name="connsiteX0" fmla="*/ 7758 w 2908121"/>
              <a:gd name="connsiteY0" fmla="*/ 1318794 h 1318794"/>
              <a:gd name="connsiteX1" fmla="*/ 2908121 w 2908121"/>
              <a:gd name="connsiteY1" fmla="*/ 232943 h 1318794"/>
              <a:gd name="connsiteX0" fmla="*/ 0 w 2900363"/>
              <a:gd name="connsiteY0" fmla="*/ 1248847 h 1248847"/>
              <a:gd name="connsiteX1" fmla="*/ 2900363 w 2900363"/>
              <a:gd name="connsiteY1" fmla="*/ 162996 h 1248847"/>
              <a:gd name="connsiteX0" fmla="*/ 0 w 2843213"/>
              <a:gd name="connsiteY0" fmla="*/ 2079362 h 2079362"/>
              <a:gd name="connsiteX1" fmla="*/ 2843213 w 2843213"/>
              <a:gd name="connsiteY1" fmla="*/ 50536 h 2079362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771775"/>
              <a:gd name="connsiteY0" fmla="*/ 2171701 h 2171701"/>
              <a:gd name="connsiteX1" fmla="*/ 2771775 w 2771775"/>
              <a:gd name="connsiteY1" fmla="*/ 0 h 2171701"/>
              <a:gd name="connsiteX0" fmla="*/ 0 w 2686050"/>
              <a:gd name="connsiteY0" fmla="*/ 2314576 h 2314576"/>
              <a:gd name="connsiteX1" fmla="*/ 2686050 w 2686050"/>
              <a:gd name="connsiteY1" fmla="*/ 0 h 2314576"/>
              <a:gd name="connsiteX0" fmla="*/ 0 w 2686050"/>
              <a:gd name="connsiteY0" fmla="*/ 2314576 h 2314576"/>
              <a:gd name="connsiteX1" fmla="*/ 2686050 w 2686050"/>
              <a:gd name="connsiteY1" fmla="*/ 0 h 231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6050" h="2314576">
                <a:moveTo>
                  <a:pt x="0" y="2314576"/>
                </a:moveTo>
                <a:cubicBezTo>
                  <a:pt x="395288" y="357187"/>
                  <a:pt x="1476374" y="42862"/>
                  <a:pt x="268605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: standard train track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5226" t="-5882" r="-662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 16"/>
          <p:cNvSpPr/>
          <p:nvPr/>
        </p:nvSpPr>
        <p:spPr>
          <a:xfrm>
            <a:off x="6781821" y="2095482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803180" y="4567807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31"/>
          <p:cNvSpPr/>
          <p:nvPr/>
        </p:nvSpPr>
        <p:spPr>
          <a:xfrm>
            <a:off x="4640521" y="3773705"/>
            <a:ext cx="188069" cy="1524142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  <a:gd name="connsiteX0" fmla="*/ 56656 w 1089380"/>
              <a:gd name="connsiteY0" fmla="*/ 2604437 h 2604437"/>
              <a:gd name="connsiteX1" fmla="*/ 211457 w 1089380"/>
              <a:gd name="connsiteY1" fmla="*/ 821728 h 2604437"/>
              <a:gd name="connsiteX2" fmla="*/ 1089380 w 1089380"/>
              <a:gd name="connsiteY2" fmla="*/ 0 h 2604437"/>
              <a:gd name="connsiteX0" fmla="*/ 56656 w 211457"/>
              <a:gd name="connsiteY0" fmla="*/ 1782709 h 1782709"/>
              <a:gd name="connsiteX1" fmla="*/ 211457 w 211457"/>
              <a:gd name="connsiteY1" fmla="*/ 0 h 178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1457" h="1782709">
                <a:moveTo>
                  <a:pt x="56656" y="1782709"/>
                </a:moveTo>
                <a:cubicBezTo>
                  <a:pt x="5459" y="1600543"/>
                  <a:pt x="-92472" y="283242"/>
                  <a:pt x="211457" y="0"/>
                </a:cubicBezTo>
              </a:path>
            </a:pathLst>
          </a:custGeom>
          <a:noFill/>
          <a:ln w="508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4582434" y="2723425"/>
            <a:ext cx="1382384" cy="2275962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  <a:gd name="connsiteX0" fmla="*/ 106237 w 2764478"/>
              <a:gd name="connsiteY0" fmla="*/ 3759830 h 3759830"/>
              <a:gd name="connsiteX1" fmla="*/ 261038 w 2764478"/>
              <a:gd name="connsiteY1" fmla="*/ 1977121 h 3759830"/>
              <a:gd name="connsiteX2" fmla="*/ 2720672 w 2764478"/>
              <a:gd name="connsiteY2" fmla="*/ 17309 h 3759830"/>
              <a:gd name="connsiteX3" fmla="*/ 2213295 w 2764478"/>
              <a:gd name="connsiteY3" fmla="*/ 1019929 h 3759830"/>
              <a:gd name="connsiteX0" fmla="*/ 106237 w 3531386"/>
              <a:gd name="connsiteY0" fmla="*/ 3820766 h 3820766"/>
              <a:gd name="connsiteX1" fmla="*/ 261038 w 3531386"/>
              <a:gd name="connsiteY1" fmla="*/ 2038057 h 3820766"/>
              <a:gd name="connsiteX2" fmla="*/ 2720672 w 3531386"/>
              <a:gd name="connsiteY2" fmla="*/ 78245 h 3820766"/>
              <a:gd name="connsiteX3" fmla="*/ 3531386 w 3531386"/>
              <a:gd name="connsiteY3" fmla="*/ 107323 h 3820766"/>
              <a:gd name="connsiteX0" fmla="*/ 236832 w 3661981"/>
              <a:gd name="connsiteY0" fmla="*/ 3820766 h 3820766"/>
              <a:gd name="connsiteX1" fmla="*/ 193919 w 3661981"/>
              <a:gd name="connsiteY1" fmla="*/ 2367141 h 3820766"/>
              <a:gd name="connsiteX2" fmla="*/ 2851267 w 3661981"/>
              <a:gd name="connsiteY2" fmla="*/ 78245 h 3820766"/>
              <a:gd name="connsiteX3" fmla="*/ 3661981 w 3661981"/>
              <a:gd name="connsiteY3" fmla="*/ 107323 h 3820766"/>
              <a:gd name="connsiteX0" fmla="*/ 154905 w 3711863"/>
              <a:gd name="connsiteY0" fmla="*/ 4067580 h 4067580"/>
              <a:gd name="connsiteX1" fmla="*/ 243801 w 3711863"/>
              <a:gd name="connsiteY1" fmla="*/ 2367141 h 4067580"/>
              <a:gd name="connsiteX2" fmla="*/ 2901149 w 3711863"/>
              <a:gd name="connsiteY2" fmla="*/ 78245 h 4067580"/>
              <a:gd name="connsiteX3" fmla="*/ 3711863 w 3711863"/>
              <a:gd name="connsiteY3" fmla="*/ 107323 h 4067580"/>
              <a:gd name="connsiteX0" fmla="*/ 140028 w 3696986"/>
              <a:gd name="connsiteY0" fmla="*/ 4067580 h 4067580"/>
              <a:gd name="connsiteX1" fmla="*/ 228924 w 3696986"/>
              <a:gd name="connsiteY1" fmla="*/ 2367141 h 4067580"/>
              <a:gd name="connsiteX2" fmla="*/ 2886272 w 3696986"/>
              <a:gd name="connsiteY2" fmla="*/ 78245 h 4067580"/>
              <a:gd name="connsiteX3" fmla="*/ 3696986 w 3696986"/>
              <a:gd name="connsiteY3" fmla="*/ 107323 h 4067580"/>
              <a:gd name="connsiteX0" fmla="*/ 147316 w 3704274"/>
              <a:gd name="connsiteY0" fmla="*/ 4067580 h 4067580"/>
              <a:gd name="connsiteX1" fmla="*/ 236212 w 3704274"/>
              <a:gd name="connsiteY1" fmla="*/ 2367141 h 4067580"/>
              <a:gd name="connsiteX2" fmla="*/ 2893560 w 3704274"/>
              <a:gd name="connsiteY2" fmla="*/ 78245 h 4067580"/>
              <a:gd name="connsiteX3" fmla="*/ 3704274 w 370427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367141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284870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144457 w 3701415"/>
              <a:gd name="connsiteY0" fmla="*/ 4098896 h 4098896"/>
              <a:gd name="connsiteX1" fmla="*/ 233353 w 3701415"/>
              <a:gd name="connsiteY1" fmla="*/ 2316186 h 4098896"/>
              <a:gd name="connsiteX2" fmla="*/ 2851158 w 3701415"/>
              <a:gd name="connsiteY2" fmla="*/ 68425 h 4098896"/>
              <a:gd name="connsiteX3" fmla="*/ 3701415 w 3701415"/>
              <a:gd name="connsiteY3" fmla="*/ 138639 h 4098896"/>
              <a:gd name="connsiteX0" fmla="*/ 144457 w 2851158"/>
              <a:gd name="connsiteY0" fmla="*/ 4030470 h 4030470"/>
              <a:gd name="connsiteX1" fmla="*/ 233353 w 2851158"/>
              <a:gd name="connsiteY1" fmla="*/ 2247760 h 4030470"/>
              <a:gd name="connsiteX2" fmla="*/ 2851158 w 2851158"/>
              <a:gd name="connsiteY2" fmla="*/ -1 h 4030470"/>
              <a:gd name="connsiteX0" fmla="*/ 56850 w 1519536"/>
              <a:gd name="connsiteY0" fmla="*/ 3046508 h 3046508"/>
              <a:gd name="connsiteX1" fmla="*/ 145746 w 1519536"/>
              <a:gd name="connsiteY1" fmla="*/ 1263798 h 3046508"/>
              <a:gd name="connsiteX2" fmla="*/ 1519535 w 1519536"/>
              <a:gd name="connsiteY2" fmla="*/ 0 h 3046508"/>
              <a:gd name="connsiteX0" fmla="*/ 56850 w 1519535"/>
              <a:gd name="connsiteY0" fmla="*/ 3046508 h 3046508"/>
              <a:gd name="connsiteX1" fmla="*/ 145746 w 1519535"/>
              <a:gd name="connsiteY1" fmla="*/ 1263798 h 3046508"/>
              <a:gd name="connsiteX2" fmla="*/ 1519535 w 1519535"/>
              <a:gd name="connsiteY2" fmla="*/ 0 h 3046508"/>
              <a:gd name="connsiteX0" fmla="*/ 95148 w 1557833"/>
              <a:gd name="connsiteY0" fmla="*/ 3046508 h 3046508"/>
              <a:gd name="connsiteX1" fmla="*/ 184044 w 1557833"/>
              <a:gd name="connsiteY1" fmla="*/ 1263798 h 3046508"/>
              <a:gd name="connsiteX2" fmla="*/ 1557833 w 1557833"/>
              <a:gd name="connsiteY2" fmla="*/ 0 h 3046508"/>
              <a:gd name="connsiteX0" fmla="*/ 24695 w 1569629"/>
              <a:gd name="connsiteY0" fmla="*/ 3003727 h 3003727"/>
              <a:gd name="connsiteX1" fmla="*/ 195840 w 1569629"/>
              <a:gd name="connsiteY1" fmla="*/ 1263798 h 3003727"/>
              <a:gd name="connsiteX2" fmla="*/ 1569629 w 1569629"/>
              <a:gd name="connsiteY2" fmla="*/ 0 h 3003727"/>
              <a:gd name="connsiteX0" fmla="*/ 34796 w 1548886"/>
              <a:gd name="connsiteY0" fmla="*/ 2993032 h 2993032"/>
              <a:gd name="connsiteX1" fmla="*/ 175097 w 1548886"/>
              <a:gd name="connsiteY1" fmla="*/ 1263798 h 2993032"/>
              <a:gd name="connsiteX2" fmla="*/ 1548886 w 1548886"/>
              <a:gd name="connsiteY2" fmla="*/ 0 h 2993032"/>
              <a:gd name="connsiteX0" fmla="*/ 66191 w 1580281"/>
              <a:gd name="connsiteY0" fmla="*/ 2993032 h 2993032"/>
              <a:gd name="connsiteX1" fmla="*/ 144806 w 1580281"/>
              <a:gd name="connsiteY1" fmla="*/ 1274494 h 2993032"/>
              <a:gd name="connsiteX2" fmla="*/ 1580281 w 1580281"/>
              <a:gd name="connsiteY2" fmla="*/ 0 h 2993032"/>
              <a:gd name="connsiteX0" fmla="*/ 101383 w 1553786"/>
              <a:gd name="connsiteY0" fmla="*/ 3003727 h 3003727"/>
              <a:gd name="connsiteX1" fmla="*/ 118311 w 1553786"/>
              <a:gd name="connsiteY1" fmla="*/ 1274494 h 3003727"/>
              <a:gd name="connsiteX2" fmla="*/ 1553786 w 1553786"/>
              <a:gd name="connsiteY2" fmla="*/ 0 h 3003727"/>
              <a:gd name="connsiteX0" fmla="*/ 56166 w 1508569"/>
              <a:gd name="connsiteY0" fmla="*/ 3003727 h 3003727"/>
              <a:gd name="connsiteX1" fmla="*/ 145061 w 1508569"/>
              <a:gd name="connsiteY1" fmla="*/ 1306580 h 3003727"/>
              <a:gd name="connsiteX2" fmla="*/ 1508569 w 1508569"/>
              <a:gd name="connsiteY2" fmla="*/ 0 h 3003727"/>
              <a:gd name="connsiteX0" fmla="*/ 74294 w 1526697"/>
              <a:gd name="connsiteY0" fmla="*/ 3003727 h 3003727"/>
              <a:gd name="connsiteX1" fmla="*/ 132346 w 1526697"/>
              <a:gd name="connsiteY1" fmla="*/ 1295885 h 3003727"/>
              <a:gd name="connsiteX2" fmla="*/ 1526697 w 1526697"/>
              <a:gd name="connsiteY2" fmla="*/ 0 h 3003727"/>
              <a:gd name="connsiteX0" fmla="*/ 62935 w 1536757"/>
              <a:gd name="connsiteY0" fmla="*/ 2662073 h 2662073"/>
              <a:gd name="connsiteX1" fmla="*/ 142406 w 1536757"/>
              <a:gd name="connsiteY1" fmla="*/ 1295885 h 2662073"/>
              <a:gd name="connsiteX2" fmla="*/ 1536757 w 1536757"/>
              <a:gd name="connsiteY2" fmla="*/ 0 h 2662073"/>
              <a:gd name="connsiteX0" fmla="*/ 80473 w 1554295"/>
              <a:gd name="connsiteY0" fmla="*/ 2662073 h 2662073"/>
              <a:gd name="connsiteX1" fmla="*/ 159944 w 1554295"/>
              <a:gd name="connsiteY1" fmla="*/ 1295885 h 2662073"/>
              <a:gd name="connsiteX2" fmla="*/ 1554295 w 1554295"/>
              <a:gd name="connsiteY2" fmla="*/ 0 h 266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4295" h="2662073">
                <a:moveTo>
                  <a:pt x="80473" y="2662073"/>
                </a:moveTo>
                <a:cubicBezTo>
                  <a:pt x="5661" y="2081120"/>
                  <a:pt x="-85693" y="1739564"/>
                  <a:pt x="159944" y="1295885"/>
                </a:cubicBezTo>
                <a:cubicBezTo>
                  <a:pt x="405581" y="852206"/>
                  <a:pt x="1294739" y="211850"/>
                  <a:pt x="1554295" y="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701131" y="3735039"/>
            <a:ext cx="175379" cy="174821"/>
          </a:xfrm>
          <a:prstGeom prst="ellipse">
            <a:avLst/>
          </a:prstGeom>
          <a:solidFill>
            <a:srgbClr val="ED28D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7" name="Freeform 36"/>
          <p:cNvSpPr/>
          <p:nvPr/>
        </p:nvSpPr>
        <p:spPr>
          <a:xfrm>
            <a:off x="4764088" y="704088"/>
            <a:ext cx="302423" cy="3132862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 rot="752351">
            <a:off x="4811033" y="3406267"/>
            <a:ext cx="3905354" cy="845865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4763696" y="3722377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D28DF"/>
                          </a:solidFill>
                          <a:latin typeface="Cambria Math" charset="0"/>
                        </a:rPr>
                        <m:t>𝜏</m:t>
                      </m:r>
                      <m:r>
                        <a:rPr lang="en-US" sz="2000" b="0" i="1" smtClean="0">
                          <a:solidFill>
                            <a:srgbClr val="ED28DF"/>
                          </a:solidFill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sz="20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96" y="3722377"/>
                <a:ext cx="425116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5875924" y="2605643"/>
            <a:ext cx="175379" cy="174821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42" name="Freeform 41"/>
          <p:cNvSpPr/>
          <p:nvPr/>
        </p:nvSpPr>
        <p:spPr>
          <a:xfrm>
            <a:off x="5921170" y="505496"/>
            <a:ext cx="302423" cy="2183499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43" name="Freeform 42"/>
          <p:cNvSpPr/>
          <p:nvPr/>
        </p:nvSpPr>
        <p:spPr>
          <a:xfrm rot="752351">
            <a:off x="5985602" y="2438045"/>
            <a:ext cx="2753262" cy="60398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5243241" y="2201930"/>
                <a:ext cx="750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241" y="2201930"/>
                <a:ext cx="75078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/>
          <p:cNvSpPr/>
          <p:nvPr/>
        </p:nvSpPr>
        <p:spPr>
          <a:xfrm>
            <a:off x="4627824" y="5240489"/>
            <a:ext cx="175379" cy="174821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28" name="Oval 27"/>
          <p:cNvSpPr/>
          <p:nvPr/>
        </p:nvSpPr>
        <p:spPr>
          <a:xfrm>
            <a:off x="4558506" y="4871083"/>
            <a:ext cx="175379" cy="174821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557375" y="1498025"/>
                <a:ext cx="234601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We still need to compute 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𝑓</m:t>
                        </m:r>
                        <m:r>
                          <a:rPr lang="en-US" sz="2000" i="1">
                            <a:latin typeface="Cambria Math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is carried </a:t>
                </a:r>
                <a:r>
                  <a:rPr lang="en-US" sz="2000" dirty="0"/>
                  <a:t>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000" dirty="0"/>
                  <a:t> </a:t>
                </a:r>
                <a:endParaRPr lang="en-US" sz="2000" dirty="0"/>
              </a:p>
              <a:p>
                <a:pPr marL="457200" indent="-457200">
                  <a:buFont typeface="Arial" charset="0"/>
                  <a:buChar char="•"/>
                </a:pPr>
                <a:endParaRPr lang="en-US" sz="2000" dirty="0" smtClean="0"/>
              </a:p>
              <a:p>
                <a:endParaRPr lang="en-US" sz="2000" dirty="0" err="1" smtClean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5" y="1498025"/>
                <a:ext cx="2346016" cy="1631216"/>
              </a:xfrm>
              <a:prstGeom prst="rect">
                <a:avLst/>
              </a:prstGeom>
              <a:blipFill rotWithShape="0">
                <a:blip r:embed="rId7"/>
                <a:stretch>
                  <a:fillRect l="-2597" t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576254" y="2829783"/>
                <a:ext cx="227280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Solution: </a:t>
                </a:r>
              </a:p>
              <a:p>
                <a:r>
                  <a:rPr lang="en-US" sz="2000" dirty="0" smtClean="0"/>
                  <a:t>Split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 smtClean="0"/>
                  <a:t> towards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 smtClean="0"/>
                  <a:t> and update how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smtClean="0"/>
                  <a:t>is carried.</a:t>
                </a:r>
                <a:endParaRPr lang="en-US" sz="2000" dirty="0"/>
              </a:p>
              <a:p>
                <a:pPr marL="457200" indent="-457200">
                  <a:buFont typeface="Arial" charset="0"/>
                  <a:buChar char="•"/>
                </a:pPr>
                <a:endParaRPr lang="en-US" sz="2000" dirty="0" smtClean="0"/>
              </a:p>
              <a:p>
                <a:endParaRPr lang="en-US" sz="2000" dirty="0" err="1" smtClean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54" y="2829783"/>
                <a:ext cx="2272803" cy="1938992"/>
              </a:xfrm>
              <a:prstGeom prst="rect">
                <a:avLst/>
              </a:prstGeom>
              <a:blipFill rotWithShape="0">
                <a:blip r:embed="rId8"/>
                <a:stretch>
                  <a:fillRect l="-2957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919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"/>
    </mc:Choice>
    <mc:Fallback>
      <p:transition spd="slow" advTm="630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28964" y="471488"/>
            <a:ext cx="5757861" cy="5886449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5" name="Oval 4"/>
          <p:cNvSpPr/>
          <p:nvPr/>
        </p:nvSpPr>
        <p:spPr>
          <a:xfrm>
            <a:off x="7915286" y="1296792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6" name="Oval 5"/>
          <p:cNvSpPr/>
          <p:nvPr/>
        </p:nvSpPr>
        <p:spPr>
          <a:xfrm>
            <a:off x="3538545" y="5135376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/>
          <p:cNvSpPr/>
          <p:nvPr/>
        </p:nvSpPr>
        <p:spPr>
          <a:xfrm>
            <a:off x="3614751" y="1371600"/>
            <a:ext cx="4386263" cy="3857625"/>
          </a:xfrm>
          <a:custGeom>
            <a:avLst/>
            <a:gdLst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6263" h="3857625">
                <a:moveTo>
                  <a:pt x="0" y="3857625"/>
                </a:moveTo>
                <a:cubicBezTo>
                  <a:pt x="1176338" y="2214563"/>
                  <a:pt x="2809875" y="857250"/>
                  <a:pt x="438626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254938" y="2324099"/>
            <a:ext cx="1429976" cy="2950360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3062" h="3471863">
                <a:moveTo>
                  <a:pt x="1643062" y="3471863"/>
                </a:moveTo>
                <a:cubicBezTo>
                  <a:pt x="1495425" y="1743075"/>
                  <a:pt x="819149" y="74295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829314" y="4600575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699592" y="4004813"/>
            <a:ext cx="4012782" cy="131744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4283 w 2879634"/>
              <a:gd name="connsiteY0" fmla="*/ 1157288 h 1157288"/>
              <a:gd name="connsiteX1" fmla="*/ 2761771 w 2879634"/>
              <a:gd name="connsiteY1" fmla="*/ 0 h 1157288"/>
              <a:gd name="connsiteX0" fmla="*/ 8319 w 2765807"/>
              <a:gd name="connsiteY0" fmla="*/ 1366255 h 1366255"/>
              <a:gd name="connsiteX1" fmla="*/ 2765807 w 2765807"/>
              <a:gd name="connsiteY1" fmla="*/ 208967 h 1366255"/>
              <a:gd name="connsiteX0" fmla="*/ 7758 w 2908121"/>
              <a:gd name="connsiteY0" fmla="*/ 1318794 h 1318794"/>
              <a:gd name="connsiteX1" fmla="*/ 2908121 w 2908121"/>
              <a:gd name="connsiteY1" fmla="*/ 232943 h 1318794"/>
              <a:gd name="connsiteX0" fmla="*/ 0 w 2900363"/>
              <a:gd name="connsiteY0" fmla="*/ 1248847 h 1248847"/>
              <a:gd name="connsiteX1" fmla="*/ 2900363 w 2900363"/>
              <a:gd name="connsiteY1" fmla="*/ 162996 h 1248847"/>
              <a:gd name="connsiteX0" fmla="*/ 0 w 2843213"/>
              <a:gd name="connsiteY0" fmla="*/ 2079362 h 2079362"/>
              <a:gd name="connsiteX1" fmla="*/ 2843213 w 2843213"/>
              <a:gd name="connsiteY1" fmla="*/ 50536 h 2079362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771775"/>
              <a:gd name="connsiteY0" fmla="*/ 2171701 h 2171701"/>
              <a:gd name="connsiteX1" fmla="*/ 2771775 w 2771775"/>
              <a:gd name="connsiteY1" fmla="*/ 0 h 2171701"/>
              <a:gd name="connsiteX0" fmla="*/ 0 w 2686050"/>
              <a:gd name="connsiteY0" fmla="*/ 2314576 h 2314576"/>
              <a:gd name="connsiteX1" fmla="*/ 2686050 w 2686050"/>
              <a:gd name="connsiteY1" fmla="*/ 0 h 2314576"/>
              <a:gd name="connsiteX0" fmla="*/ 0 w 2686050"/>
              <a:gd name="connsiteY0" fmla="*/ 2314576 h 2314576"/>
              <a:gd name="connsiteX1" fmla="*/ 2686050 w 2686050"/>
              <a:gd name="connsiteY1" fmla="*/ 0 h 231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6050" h="2314576">
                <a:moveTo>
                  <a:pt x="0" y="2314576"/>
                </a:moveTo>
                <a:cubicBezTo>
                  <a:pt x="395288" y="357187"/>
                  <a:pt x="1476374" y="42862"/>
                  <a:pt x="268605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: standard train track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5226" t="-5882" r="-662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 16"/>
          <p:cNvSpPr/>
          <p:nvPr/>
        </p:nvSpPr>
        <p:spPr>
          <a:xfrm>
            <a:off x="6781821" y="2095482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803180" y="4567807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31"/>
          <p:cNvSpPr/>
          <p:nvPr/>
        </p:nvSpPr>
        <p:spPr>
          <a:xfrm>
            <a:off x="4640521" y="3773705"/>
            <a:ext cx="188069" cy="1524142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  <a:gd name="connsiteX0" fmla="*/ 56656 w 1089380"/>
              <a:gd name="connsiteY0" fmla="*/ 2604437 h 2604437"/>
              <a:gd name="connsiteX1" fmla="*/ 211457 w 1089380"/>
              <a:gd name="connsiteY1" fmla="*/ 821728 h 2604437"/>
              <a:gd name="connsiteX2" fmla="*/ 1089380 w 1089380"/>
              <a:gd name="connsiteY2" fmla="*/ 0 h 2604437"/>
              <a:gd name="connsiteX0" fmla="*/ 56656 w 211457"/>
              <a:gd name="connsiteY0" fmla="*/ 1782709 h 1782709"/>
              <a:gd name="connsiteX1" fmla="*/ 211457 w 211457"/>
              <a:gd name="connsiteY1" fmla="*/ 0 h 178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1457" h="1782709">
                <a:moveTo>
                  <a:pt x="56656" y="1782709"/>
                </a:moveTo>
                <a:cubicBezTo>
                  <a:pt x="5459" y="1600543"/>
                  <a:pt x="-92472" y="283242"/>
                  <a:pt x="211457" y="0"/>
                </a:cubicBezTo>
              </a:path>
            </a:pathLst>
          </a:custGeom>
          <a:noFill/>
          <a:ln w="508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4567754" y="2723425"/>
            <a:ext cx="1397064" cy="1850512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  <a:gd name="connsiteX0" fmla="*/ 106237 w 2764478"/>
              <a:gd name="connsiteY0" fmla="*/ 3759830 h 3759830"/>
              <a:gd name="connsiteX1" fmla="*/ 261038 w 2764478"/>
              <a:gd name="connsiteY1" fmla="*/ 1977121 h 3759830"/>
              <a:gd name="connsiteX2" fmla="*/ 2720672 w 2764478"/>
              <a:gd name="connsiteY2" fmla="*/ 17309 h 3759830"/>
              <a:gd name="connsiteX3" fmla="*/ 2213295 w 2764478"/>
              <a:gd name="connsiteY3" fmla="*/ 1019929 h 3759830"/>
              <a:gd name="connsiteX0" fmla="*/ 106237 w 3531386"/>
              <a:gd name="connsiteY0" fmla="*/ 3820766 h 3820766"/>
              <a:gd name="connsiteX1" fmla="*/ 261038 w 3531386"/>
              <a:gd name="connsiteY1" fmla="*/ 2038057 h 3820766"/>
              <a:gd name="connsiteX2" fmla="*/ 2720672 w 3531386"/>
              <a:gd name="connsiteY2" fmla="*/ 78245 h 3820766"/>
              <a:gd name="connsiteX3" fmla="*/ 3531386 w 3531386"/>
              <a:gd name="connsiteY3" fmla="*/ 107323 h 3820766"/>
              <a:gd name="connsiteX0" fmla="*/ 236832 w 3661981"/>
              <a:gd name="connsiteY0" fmla="*/ 3820766 h 3820766"/>
              <a:gd name="connsiteX1" fmla="*/ 193919 w 3661981"/>
              <a:gd name="connsiteY1" fmla="*/ 2367141 h 3820766"/>
              <a:gd name="connsiteX2" fmla="*/ 2851267 w 3661981"/>
              <a:gd name="connsiteY2" fmla="*/ 78245 h 3820766"/>
              <a:gd name="connsiteX3" fmla="*/ 3661981 w 3661981"/>
              <a:gd name="connsiteY3" fmla="*/ 107323 h 3820766"/>
              <a:gd name="connsiteX0" fmla="*/ 154905 w 3711863"/>
              <a:gd name="connsiteY0" fmla="*/ 4067580 h 4067580"/>
              <a:gd name="connsiteX1" fmla="*/ 243801 w 3711863"/>
              <a:gd name="connsiteY1" fmla="*/ 2367141 h 4067580"/>
              <a:gd name="connsiteX2" fmla="*/ 2901149 w 3711863"/>
              <a:gd name="connsiteY2" fmla="*/ 78245 h 4067580"/>
              <a:gd name="connsiteX3" fmla="*/ 3711863 w 3711863"/>
              <a:gd name="connsiteY3" fmla="*/ 107323 h 4067580"/>
              <a:gd name="connsiteX0" fmla="*/ 140028 w 3696986"/>
              <a:gd name="connsiteY0" fmla="*/ 4067580 h 4067580"/>
              <a:gd name="connsiteX1" fmla="*/ 228924 w 3696986"/>
              <a:gd name="connsiteY1" fmla="*/ 2367141 h 4067580"/>
              <a:gd name="connsiteX2" fmla="*/ 2886272 w 3696986"/>
              <a:gd name="connsiteY2" fmla="*/ 78245 h 4067580"/>
              <a:gd name="connsiteX3" fmla="*/ 3696986 w 3696986"/>
              <a:gd name="connsiteY3" fmla="*/ 107323 h 4067580"/>
              <a:gd name="connsiteX0" fmla="*/ 147316 w 3704274"/>
              <a:gd name="connsiteY0" fmla="*/ 4067580 h 4067580"/>
              <a:gd name="connsiteX1" fmla="*/ 236212 w 3704274"/>
              <a:gd name="connsiteY1" fmla="*/ 2367141 h 4067580"/>
              <a:gd name="connsiteX2" fmla="*/ 2893560 w 3704274"/>
              <a:gd name="connsiteY2" fmla="*/ 78245 h 4067580"/>
              <a:gd name="connsiteX3" fmla="*/ 3704274 w 370427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367141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284870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144457 w 3701415"/>
              <a:gd name="connsiteY0" fmla="*/ 4098896 h 4098896"/>
              <a:gd name="connsiteX1" fmla="*/ 233353 w 3701415"/>
              <a:gd name="connsiteY1" fmla="*/ 2316186 h 4098896"/>
              <a:gd name="connsiteX2" fmla="*/ 2851158 w 3701415"/>
              <a:gd name="connsiteY2" fmla="*/ 68425 h 4098896"/>
              <a:gd name="connsiteX3" fmla="*/ 3701415 w 3701415"/>
              <a:gd name="connsiteY3" fmla="*/ 138639 h 4098896"/>
              <a:gd name="connsiteX0" fmla="*/ 144457 w 2851158"/>
              <a:gd name="connsiteY0" fmla="*/ 4030470 h 4030470"/>
              <a:gd name="connsiteX1" fmla="*/ 233353 w 2851158"/>
              <a:gd name="connsiteY1" fmla="*/ 2247760 h 4030470"/>
              <a:gd name="connsiteX2" fmla="*/ 2851158 w 2851158"/>
              <a:gd name="connsiteY2" fmla="*/ -1 h 4030470"/>
              <a:gd name="connsiteX0" fmla="*/ 56850 w 1519536"/>
              <a:gd name="connsiteY0" fmla="*/ 3046508 h 3046508"/>
              <a:gd name="connsiteX1" fmla="*/ 145746 w 1519536"/>
              <a:gd name="connsiteY1" fmla="*/ 1263798 h 3046508"/>
              <a:gd name="connsiteX2" fmla="*/ 1519535 w 1519536"/>
              <a:gd name="connsiteY2" fmla="*/ 0 h 3046508"/>
              <a:gd name="connsiteX0" fmla="*/ 56850 w 1519535"/>
              <a:gd name="connsiteY0" fmla="*/ 3046508 h 3046508"/>
              <a:gd name="connsiteX1" fmla="*/ 145746 w 1519535"/>
              <a:gd name="connsiteY1" fmla="*/ 1263798 h 3046508"/>
              <a:gd name="connsiteX2" fmla="*/ 1519535 w 1519535"/>
              <a:gd name="connsiteY2" fmla="*/ 0 h 3046508"/>
              <a:gd name="connsiteX0" fmla="*/ 95148 w 1557833"/>
              <a:gd name="connsiteY0" fmla="*/ 3046508 h 3046508"/>
              <a:gd name="connsiteX1" fmla="*/ 184044 w 1557833"/>
              <a:gd name="connsiteY1" fmla="*/ 1263798 h 3046508"/>
              <a:gd name="connsiteX2" fmla="*/ 1557833 w 1557833"/>
              <a:gd name="connsiteY2" fmla="*/ 0 h 3046508"/>
              <a:gd name="connsiteX0" fmla="*/ 24695 w 1569629"/>
              <a:gd name="connsiteY0" fmla="*/ 3003727 h 3003727"/>
              <a:gd name="connsiteX1" fmla="*/ 195840 w 1569629"/>
              <a:gd name="connsiteY1" fmla="*/ 1263798 h 3003727"/>
              <a:gd name="connsiteX2" fmla="*/ 1569629 w 1569629"/>
              <a:gd name="connsiteY2" fmla="*/ 0 h 3003727"/>
              <a:gd name="connsiteX0" fmla="*/ 34796 w 1548886"/>
              <a:gd name="connsiteY0" fmla="*/ 2993032 h 2993032"/>
              <a:gd name="connsiteX1" fmla="*/ 175097 w 1548886"/>
              <a:gd name="connsiteY1" fmla="*/ 1263798 h 2993032"/>
              <a:gd name="connsiteX2" fmla="*/ 1548886 w 1548886"/>
              <a:gd name="connsiteY2" fmla="*/ 0 h 2993032"/>
              <a:gd name="connsiteX0" fmla="*/ 66191 w 1580281"/>
              <a:gd name="connsiteY0" fmla="*/ 2993032 h 2993032"/>
              <a:gd name="connsiteX1" fmla="*/ 144806 w 1580281"/>
              <a:gd name="connsiteY1" fmla="*/ 1274494 h 2993032"/>
              <a:gd name="connsiteX2" fmla="*/ 1580281 w 1580281"/>
              <a:gd name="connsiteY2" fmla="*/ 0 h 2993032"/>
              <a:gd name="connsiteX0" fmla="*/ 101383 w 1553786"/>
              <a:gd name="connsiteY0" fmla="*/ 3003727 h 3003727"/>
              <a:gd name="connsiteX1" fmla="*/ 118311 w 1553786"/>
              <a:gd name="connsiteY1" fmla="*/ 1274494 h 3003727"/>
              <a:gd name="connsiteX2" fmla="*/ 1553786 w 1553786"/>
              <a:gd name="connsiteY2" fmla="*/ 0 h 3003727"/>
              <a:gd name="connsiteX0" fmla="*/ 56166 w 1508569"/>
              <a:gd name="connsiteY0" fmla="*/ 3003727 h 3003727"/>
              <a:gd name="connsiteX1" fmla="*/ 145061 w 1508569"/>
              <a:gd name="connsiteY1" fmla="*/ 1306580 h 3003727"/>
              <a:gd name="connsiteX2" fmla="*/ 1508569 w 1508569"/>
              <a:gd name="connsiteY2" fmla="*/ 0 h 3003727"/>
              <a:gd name="connsiteX0" fmla="*/ 74294 w 1526697"/>
              <a:gd name="connsiteY0" fmla="*/ 3003727 h 3003727"/>
              <a:gd name="connsiteX1" fmla="*/ 132346 w 1526697"/>
              <a:gd name="connsiteY1" fmla="*/ 1295885 h 3003727"/>
              <a:gd name="connsiteX2" fmla="*/ 1526697 w 1526697"/>
              <a:gd name="connsiteY2" fmla="*/ 0 h 3003727"/>
              <a:gd name="connsiteX0" fmla="*/ 62935 w 1536757"/>
              <a:gd name="connsiteY0" fmla="*/ 2662073 h 2662073"/>
              <a:gd name="connsiteX1" fmla="*/ 142406 w 1536757"/>
              <a:gd name="connsiteY1" fmla="*/ 1295885 h 2662073"/>
              <a:gd name="connsiteX2" fmla="*/ 1536757 w 1536757"/>
              <a:gd name="connsiteY2" fmla="*/ 0 h 2662073"/>
              <a:gd name="connsiteX0" fmla="*/ 80473 w 1554295"/>
              <a:gd name="connsiteY0" fmla="*/ 2662073 h 2662073"/>
              <a:gd name="connsiteX1" fmla="*/ 159944 w 1554295"/>
              <a:gd name="connsiteY1" fmla="*/ 1295885 h 2662073"/>
              <a:gd name="connsiteX2" fmla="*/ 1554295 w 1554295"/>
              <a:gd name="connsiteY2" fmla="*/ 0 h 2662073"/>
              <a:gd name="connsiteX0" fmla="*/ 68420 w 1570801"/>
              <a:gd name="connsiteY0" fmla="*/ 2164447 h 2164447"/>
              <a:gd name="connsiteX1" fmla="*/ 176450 w 1570801"/>
              <a:gd name="connsiteY1" fmla="*/ 1295885 h 2164447"/>
              <a:gd name="connsiteX2" fmla="*/ 1570801 w 1570801"/>
              <a:gd name="connsiteY2" fmla="*/ 0 h 216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0801" h="2164447">
                <a:moveTo>
                  <a:pt x="68420" y="2164447"/>
                </a:moveTo>
                <a:cubicBezTo>
                  <a:pt x="-6392" y="1583494"/>
                  <a:pt x="-73947" y="1656626"/>
                  <a:pt x="176450" y="1295885"/>
                </a:cubicBezTo>
                <a:cubicBezTo>
                  <a:pt x="426847" y="935144"/>
                  <a:pt x="1311245" y="211850"/>
                  <a:pt x="1570801" y="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701131" y="3735039"/>
            <a:ext cx="175379" cy="174821"/>
          </a:xfrm>
          <a:prstGeom prst="ellipse">
            <a:avLst/>
          </a:prstGeom>
          <a:solidFill>
            <a:srgbClr val="ED28D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7" name="Freeform 36"/>
          <p:cNvSpPr/>
          <p:nvPr/>
        </p:nvSpPr>
        <p:spPr>
          <a:xfrm>
            <a:off x="4764088" y="704088"/>
            <a:ext cx="302423" cy="3132862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 rot="752351">
            <a:off x="4811033" y="3406267"/>
            <a:ext cx="3905354" cy="845865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4763696" y="3722377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D28DF"/>
                          </a:solidFill>
                          <a:latin typeface="Cambria Math" charset="0"/>
                        </a:rPr>
                        <m:t>𝜏</m:t>
                      </m:r>
                      <m:r>
                        <a:rPr lang="en-US" sz="2000" b="0" i="1" smtClean="0">
                          <a:solidFill>
                            <a:srgbClr val="ED28DF"/>
                          </a:solidFill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sz="20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96" y="3722377"/>
                <a:ext cx="425116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5875924" y="2605643"/>
            <a:ext cx="175379" cy="174821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42" name="Freeform 41"/>
          <p:cNvSpPr/>
          <p:nvPr/>
        </p:nvSpPr>
        <p:spPr>
          <a:xfrm>
            <a:off x="5921170" y="505496"/>
            <a:ext cx="302423" cy="2183499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43" name="Freeform 42"/>
          <p:cNvSpPr/>
          <p:nvPr/>
        </p:nvSpPr>
        <p:spPr>
          <a:xfrm rot="752351">
            <a:off x="5985602" y="2438045"/>
            <a:ext cx="2753262" cy="60398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5243241" y="2201930"/>
                <a:ext cx="750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241" y="2201930"/>
                <a:ext cx="75078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/>
          <p:cNvSpPr/>
          <p:nvPr/>
        </p:nvSpPr>
        <p:spPr>
          <a:xfrm>
            <a:off x="4627824" y="5240489"/>
            <a:ext cx="175379" cy="174821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28" name="Oval 27"/>
          <p:cNvSpPr/>
          <p:nvPr/>
        </p:nvSpPr>
        <p:spPr>
          <a:xfrm>
            <a:off x="4553366" y="4498733"/>
            <a:ext cx="175379" cy="174821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557375" y="1498025"/>
                <a:ext cx="234601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We still need to compute 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𝑓</m:t>
                        </m:r>
                        <m:r>
                          <a:rPr lang="en-US" sz="2000" i="1">
                            <a:latin typeface="Cambria Math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is carried </a:t>
                </a:r>
                <a:r>
                  <a:rPr lang="en-US" sz="2000" dirty="0"/>
                  <a:t>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000" dirty="0"/>
                  <a:t> </a:t>
                </a:r>
                <a:endParaRPr lang="en-US" sz="2000" dirty="0"/>
              </a:p>
              <a:p>
                <a:pPr marL="457200" indent="-457200">
                  <a:buFont typeface="Arial" charset="0"/>
                  <a:buChar char="•"/>
                </a:pPr>
                <a:endParaRPr lang="en-US" sz="2000" dirty="0" smtClean="0"/>
              </a:p>
              <a:p>
                <a:endParaRPr lang="en-US" sz="2000" dirty="0" err="1" smtClean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5" y="1498025"/>
                <a:ext cx="2346016" cy="1631216"/>
              </a:xfrm>
              <a:prstGeom prst="rect">
                <a:avLst/>
              </a:prstGeom>
              <a:blipFill rotWithShape="0">
                <a:blip r:embed="rId7"/>
                <a:stretch>
                  <a:fillRect l="-2597" t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576254" y="2829783"/>
                <a:ext cx="227280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Solution: </a:t>
                </a:r>
              </a:p>
              <a:p>
                <a:r>
                  <a:rPr lang="en-US" sz="2000" dirty="0" smtClean="0"/>
                  <a:t>Split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 smtClean="0"/>
                  <a:t> towards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 smtClean="0"/>
                  <a:t> and update how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smtClean="0"/>
                  <a:t>is carried.</a:t>
                </a:r>
                <a:endParaRPr lang="en-US" sz="2000" dirty="0"/>
              </a:p>
              <a:p>
                <a:pPr marL="457200" indent="-457200">
                  <a:buFont typeface="Arial" charset="0"/>
                  <a:buChar char="•"/>
                </a:pPr>
                <a:endParaRPr lang="en-US" sz="2000" dirty="0" smtClean="0"/>
              </a:p>
              <a:p>
                <a:endParaRPr lang="en-US" sz="2000" dirty="0" err="1" smtClean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54" y="2829783"/>
                <a:ext cx="2272803" cy="1938992"/>
              </a:xfrm>
              <a:prstGeom prst="rect">
                <a:avLst/>
              </a:prstGeom>
              <a:blipFill rotWithShape="0">
                <a:blip r:embed="rId8"/>
                <a:stretch>
                  <a:fillRect l="-2957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635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4"/>
    </mc:Choice>
    <mc:Fallback>
      <p:transition spd="slow" advTm="1054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28964" y="471488"/>
            <a:ext cx="5757861" cy="5886449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5" name="Oval 4"/>
          <p:cNvSpPr/>
          <p:nvPr/>
        </p:nvSpPr>
        <p:spPr>
          <a:xfrm>
            <a:off x="7915286" y="1296792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6" name="Oval 5"/>
          <p:cNvSpPr/>
          <p:nvPr/>
        </p:nvSpPr>
        <p:spPr>
          <a:xfrm>
            <a:off x="3538545" y="5135376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/>
          <p:cNvSpPr/>
          <p:nvPr/>
        </p:nvSpPr>
        <p:spPr>
          <a:xfrm>
            <a:off x="3614751" y="1371600"/>
            <a:ext cx="4386263" cy="3857625"/>
          </a:xfrm>
          <a:custGeom>
            <a:avLst/>
            <a:gdLst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6263" h="3857625">
                <a:moveTo>
                  <a:pt x="0" y="3857625"/>
                </a:moveTo>
                <a:cubicBezTo>
                  <a:pt x="1176338" y="2214563"/>
                  <a:pt x="2809875" y="857250"/>
                  <a:pt x="438626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254938" y="2324099"/>
            <a:ext cx="1429976" cy="2950360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3062" h="3471863">
                <a:moveTo>
                  <a:pt x="1643062" y="3471863"/>
                </a:moveTo>
                <a:cubicBezTo>
                  <a:pt x="1495425" y="1743075"/>
                  <a:pt x="819149" y="74295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829314" y="4600575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699592" y="4004813"/>
            <a:ext cx="4012782" cy="131744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4283 w 2879634"/>
              <a:gd name="connsiteY0" fmla="*/ 1157288 h 1157288"/>
              <a:gd name="connsiteX1" fmla="*/ 2761771 w 2879634"/>
              <a:gd name="connsiteY1" fmla="*/ 0 h 1157288"/>
              <a:gd name="connsiteX0" fmla="*/ 8319 w 2765807"/>
              <a:gd name="connsiteY0" fmla="*/ 1366255 h 1366255"/>
              <a:gd name="connsiteX1" fmla="*/ 2765807 w 2765807"/>
              <a:gd name="connsiteY1" fmla="*/ 208967 h 1366255"/>
              <a:gd name="connsiteX0" fmla="*/ 7758 w 2908121"/>
              <a:gd name="connsiteY0" fmla="*/ 1318794 h 1318794"/>
              <a:gd name="connsiteX1" fmla="*/ 2908121 w 2908121"/>
              <a:gd name="connsiteY1" fmla="*/ 232943 h 1318794"/>
              <a:gd name="connsiteX0" fmla="*/ 0 w 2900363"/>
              <a:gd name="connsiteY0" fmla="*/ 1248847 h 1248847"/>
              <a:gd name="connsiteX1" fmla="*/ 2900363 w 2900363"/>
              <a:gd name="connsiteY1" fmla="*/ 162996 h 1248847"/>
              <a:gd name="connsiteX0" fmla="*/ 0 w 2843213"/>
              <a:gd name="connsiteY0" fmla="*/ 2079362 h 2079362"/>
              <a:gd name="connsiteX1" fmla="*/ 2843213 w 2843213"/>
              <a:gd name="connsiteY1" fmla="*/ 50536 h 2079362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771775"/>
              <a:gd name="connsiteY0" fmla="*/ 2171701 h 2171701"/>
              <a:gd name="connsiteX1" fmla="*/ 2771775 w 2771775"/>
              <a:gd name="connsiteY1" fmla="*/ 0 h 2171701"/>
              <a:gd name="connsiteX0" fmla="*/ 0 w 2686050"/>
              <a:gd name="connsiteY0" fmla="*/ 2314576 h 2314576"/>
              <a:gd name="connsiteX1" fmla="*/ 2686050 w 2686050"/>
              <a:gd name="connsiteY1" fmla="*/ 0 h 2314576"/>
              <a:gd name="connsiteX0" fmla="*/ 0 w 2686050"/>
              <a:gd name="connsiteY0" fmla="*/ 2314576 h 2314576"/>
              <a:gd name="connsiteX1" fmla="*/ 2686050 w 2686050"/>
              <a:gd name="connsiteY1" fmla="*/ 0 h 231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6050" h="2314576">
                <a:moveTo>
                  <a:pt x="0" y="2314576"/>
                </a:moveTo>
                <a:cubicBezTo>
                  <a:pt x="395288" y="357187"/>
                  <a:pt x="1476374" y="42862"/>
                  <a:pt x="268605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: standard train track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5226" t="-5882" r="-662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 16"/>
          <p:cNvSpPr/>
          <p:nvPr/>
        </p:nvSpPr>
        <p:spPr>
          <a:xfrm>
            <a:off x="6781821" y="2095482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803180" y="4567807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31"/>
          <p:cNvSpPr/>
          <p:nvPr/>
        </p:nvSpPr>
        <p:spPr>
          <a:xfrm>
            <a:off x="4640521" y="3773705"/>
            <a:ext cx="188069" cy="1524142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  <a:gd name="connsiteX0" fmla="*/ 56656 w 1089380"/>
              <a:gd name="connsiteY0" fmla="*/ 2604437 h 2604437"/>
              <a:gd name="connsiteX1" fmla="*/ 211457 w 1089380"/>
              <a:gd name="connsiteY1" fmla="*/ 821728 h 2604437"/>
              <a:gd name="connsiteX2" fmla="*/ 1089380 w 1089380"/>
              <a:gd name="connsiteY2" fmla="*/ 0 h 2604437"/>
              <a:gd name="connsiteX0" fmla="*/ 56656 w 211457"/>
              <a:gd name="connsiteY0" fmla="*/ 1782709 h 1782709"/>
              <a:gd name="connsiteX1" fmla="*/ 211457 w 211457"/>
              <a:gd name="connsiteY1" fmla="*/ 0 h 178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1457" h="1782709">
                <a:moveTo>
                  <a:pt x="56656" y="1782709"/>
                </a:moveTo>
                <a:cubicBezTo>
                  <a:pt x="5459" y="1600543"/>
                  <a:pt x="-92472" y="283242"/>
                  <a:pt x="211457" y="0"/>
                </a:cubicBezTo>
              </a:path>
            </a:pathLst>
          </a:custGeom>
          <a:noFill/>
          <a:ln w="508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4597930" y="2723425"/>
            <a:ext cx="1366888" cy="1558412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  <a:gd name="connsiteX0" fmla="*/ 106237 w 2764478"/>
              <a:gd name="connsiteY0" fmla="*/ 3759830 h 3759830"/>
              <a:gd name="connsiteX1" fmla="*/ 261038 w 2764478"/>
              <a:gd name="connsiteY1" fmla="*/ 1977121 h 3759830"/>
              <a:gd name="connsiteX2" fmla="*/ 2720672 w 2764478"/>
              <a:gd name="connsiteY2" fmla="*/ 17309 h 3759830"/>
              <a:gd name="connsiteX3" fmla="*/ 2213295 w 2764478"/>
              <a:gd name="connsiteY3" fmla="*/ 1019929 h 3759830"/>
              <a:gd name="connsiteX0" fmla="*/ 106237 w 3531386"/>
              <a:gd name="connsiteY0" fmla="*/ 3820766 h 3820766"/>
              <a:gd name="connsiteX1" fmla="*/ 261038 w 3531386"/>
              <a:gd name="connsiteY1" fmla="*/ 2038057 h 3820766"/>
              <a:gd name="connsiteX2" fmla="*/ 2720672 w 3531386"/>
              <a:gd name="connsiteY2" fmla="*/ 78245 h 3820766"/>
              <a:gd name="connsiteX3" fmla="*/ 3531386 w 3531386"/>
              <a:gd name="connsiteY3" fmla="*/ 107323 h 3820766"/>
              <a:gd name="connsiteX0" fmla="*/ 236832 w 3661981"/>
              <a:gd name="connsiteY0" fmla="*/ 3820766 h 3820766"/>
              <a:gd name="connsiteX1" fmla="*/ 193919 w 3661981"/>
              <a:gd name="connsiteY1" fmla="*/ 2367141 h 3820766"/>
              <a:gd name="connsiteX2" fmla="*/ 2851267 w 3661981"/>
              <a:gd name="connsiteY2" fmla="*/ 78245 h 3820766"/>
              <a:gd name="connsiteX3" fmla="*/ 3661981 w 3661981"/>
              <a:gd name="connsiteY3" fmla="*/ 107323 h 3820766"/>
              <a:gd name="connsiteX0" fmla="*/ 154905 w 3711863"/>
              <a:gd name="connsiteY0" fmla="*/ 4067580 h 4067580"/>
              <a:gd name="connsiteX1" fmla="*/ 243801 w 3711863"/>
              <a:gd name="connsiteY1" fmla="*/ 2367141 h 4067580"/>
              <a:gd name="connsiteX2" fmla="*/ 2901149 w 3711863"/>
              <a:gd name="connsiteY2" fmla="*/ 78245 h 4067580"/>
              <a:gd name="connsiteX3" fmla="*/ 3711863 w 3711863"/>
              <a:gd name="connsiteY3" fmla="*/ 107323 h 4067580"/>
              <a:gd name="connsiteX0" fmla="*/ 140028 w 3696986"/>
              <a:gd name="connsiteY0" fmla="*/ 4067580 h 4067580"/>
              <a:gd name="connsiteX1" fmla="*/ 228924 w 3696986"/>
              <a:gd name="connsiteY1" fmla="*/ 2367141 h 4067580"/>
              <a:gd name="connsiteX2" fmla="*/ 2886272 w 3696986"/>
              <a:gd name="connsiteY2" fmla="*/ 78245 h 4067580"/>
              <a:gd name="connsiteX3" fmla="*/ 3696986 w 3696986"/>
              <a:gd name="connsiteY3" fmla="*/ 107323 h 4067580"/>
              <a:gd name="connsiteX0" fmla="*/ 147316 w 3704274"/>
              <a:gd name="connsiteY0" fmla="*/ 4067580 h 4067580"/>
              <a:gd name="connsiteX1" fmla="*/ 236212 w 3704274"/>
              <a:gd name="connsiteY1" fmla="*/ 2367141 h 4067580"/>
              <a:gd name="connsiteX2" fmla="*/ 2893560 w 3704274"/>
              <a:gd name="connsiteY2" fmla="*/ 78245 h 4067580"/>
              <a:gd name="connsiteX3" fmla="*/ 3704274 w 370427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367141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284870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144457 w 3701415"/>
              <a:gd name="connsiteY0" fmla="*/ 4098896 h 4098896"/>
              <a:gd name="connsiteX1" fmla="*/ 233353 w 3701415"/>
              <a:gd name="connsiteY1" fmla="*/ 2316186 h 4098896"/>
              <a:gd name="connsiteX2" fmla="*/ 2851158 w 3701415"/>
              <a:gd name="connsiteY2" fmla="*/ 68425 h 4098896"/>
              <a:gd name="connsiteX3" fmla="*/ 3701415 w 3701415"/>
              <a:gd name="connsiteY3" fmla="*/ 138639 h 4098896"/>
              <a:gd name="connsiteX0" fmla="*/ 144457 w 2851158"/>
              <a:gd name="connsiteY0" fmla="*/ 4030470 h 4030470"/>
              <a:gd name="connsiteX1" fmla="*/ 233353 w 2851158"/>
              <a:gd name="connsiteY1" fmla="*/ 2247760 h 4030470"/>
              <a:gd name="connsiteX2" fmla="*/ 2851158 w 2851158"/>
              <a:gd name="connsiteY2" fmla="*/ -1 h 4030470"/>
              <a:gd name="connsiteX0" fmla="*/ 56850 w 1519536"/>
              <a:gd name="connsiteY0" fmla="*/ 3046508 h 3046508"/>
              <a:gd name="connsiteX1" fmla="*/ 145746 w 1519536"/>
              <a:gd name="connsiteY1" fmla="*/ 1263798 h 3046508"/>
              <a:gd name="connsiteX2" fmla="*/ 1519535 w 1519536"/>
              <a:gd name="connsiteY2" fmla="*/ 0 h 3046508"/>
              <a:gd name="connsiteX0" fmla="*/ 56850 w 1519535"/>
              <a:gd name="connsiteY0" fmla="*/ 3046508 h 3046508"/>
              <a:gd name="connsiteX1" fmla="*/ 145746 w 1519535"/>
              <a:gd name="connsiteY1" fmla="*/ 1263798 h 3046508"/>
              <a:gd name="connsiteX2" fmla="*/ 1519535 w 1519535"/>
              <a:gd name="connsiteY2" fmla="*/ 0 h 3046508"/>
              <a:gd name="connsiteX0" fmla="*/ 95148 w 1557833"/>
              <a:gd name="connsiteY0" fmla="*/ 3046508 h 3046508"/>
              <a:gd name="connsiteX1" fmla="*/ 184044 w 1557833"/>
              <a:gd name="connsiteY1" fmla="*/ 1263798 h 3046508"/>
              <a:gd name="connsiteX2" fmla="*/ 1557833 w 1557833"/>
              <a:gd name="connsiteY2" fmla="*/ 0 h 3046508"/>
              <a:gd name="connsiteX0" fmla="*/ 24695 w 1569629"/>
              <a:gd name="connsiteY0" fmla="*/ 3003727 h 3003727"/>
              <a:gd name="connsiteX1" fmla="*/ 195840 w 1569629"/>
              <a:gd name="connsiteY1" fmla="*/ 1263798 h 3003727"/>
              <a:gd name="connsiteX2" fmla="*/ 1569629 w 1569629"/>
              <a:gd name="connsiteY2" fmla="*/ 0 h 3003727"/>
              <a:gd name="connsiteX0" fmla="*/ 34796 w 1548886"/>
              <a:gd name="connsiteY0" fmla="*/ 2993032 h 2993032"/>
              <a:gd name="connsiteX1" fmla="*/ 175097 w 1548886"/>
              <a:gd name="connsiteY1" fmla="*/ 1263798 h 2993032"/>
              <a:gd name="connsiteX2" fmla="*/ 1548886 w 1548886"/>
              <a:gd name="connsiteY2" fmla="*/ 0 h 2993032"/>
              <a:gd name="connsiteX0" fmla="*/ 66191 w 1580281"/>
              <a:gd name="connsiteY0" fmla="*/ 2993032 h 2993032"/>
              <a:gd name="connsiteX1" fmla="*/ 144806 w 1580281"/>
              <a:gd name="connsiteY1" fmla="*/ 1274494 h 2993032"/>
              <a:gd name="connsiteX2" fmla="*/ 1580281 w 1580281"/>
              <a:gd name="connsiteY2" fmla="*/ 0 h 2993032"/>
              <a:gd name="connsiteX0" fmla="*/ 101383 w 1553786"/>
              <a:gd name="connsiteY0" fmla="*/ 3003727 h 3003727"/>
              <a:gd name="connsiteX1" fmla="*/ 118311 w 1553786"/>
              <a:gd name="connsiteY1" fmla="*/ 1274494 h 3003727"/>
              <a:gd name="connsiteX2" fmla="*/ 1553786 w 1553786"/>
              <a:gd name="connsiteY2" fmla="*/ 0 h 3003727"/>
              <a:gd name="connsiteX0" fmla="*/ 56166 w 1508569"/>
              <a:gd name="connsiteY0" fmla="*/ 3003727 h 3003727"/>
              <a:gd name="connsiteX1" fmla="*/ 145061 w 1508569"/>
              <a:gd name="connsiteY1" fmla="*/ 1306580 h 3003727"/>
              <a:gd name="connsiteX2" fmla="*/ 1508569 w 1508569"/>
              <a:gd name="connsiteY2" fmla="*/ 0 h 3003727"/>
              <a:gd name="connsiteX0" fmla="*/ 74294 w 1526697"/>
              <a:gd name="connsiteY0" fmla="*/ 3003727 h 3003727"/>
              <a:gd name="connsiteX1" fmla="*/ 132346 w 1526697"/>
              <a:gd name="connsiteY1" fmla="*/ 1295885 h 3003727"/>
              <a:gd name="connsiteX2" fmla="*/ 1526697 w 1526697"/>
              <a:gd name="connsiteY2" fmla="*/ 0 h 3003727"/>
              <a:gd name="connsiteX0" fmla="*/ 62935 w 1536757"/>
              <a:gd name="connsiteY0" fmla="*/ 2662073 h 2662073"/>
              <a:gd name="connsiteX1" fmla="*/ 142406 w 1536757"/>
              <a:gd name="connsiteY1" fmla="*/ 1295885 h 2662073"/>
              <a:gd name="connsiteX2" fmla="*/ 1536757 w 1536757"/>
              <a:gd name="connsiteY2" fmla="*/ 0 h 2662073"/>
              <a:gd name="connsiteX0" fmla="*/ 80473 w 1554295"/>
              <a:gd name="connsiteY0" fmla="*/ 2662073 h 2662073"/>
              <a:gd name="connsiteX1" fmla="*/ 159944 w 1554295"/>
              <a:gd name="connsiteY1" fmla="*/ 1295885 h 2662073"/>
              <a:gd name="connsiteX2" fmla="*/ 1554295 w 1554295"/>
              <a:gd name="connsiteY2" fmla="*/ 0 h 2662073"/>
              <a:gd name="connsiteX0" fmla="*/ 68420 w 1570801"/>
              <a:gd name="connsiteY0" fmla="*/ 2164447 h 2164447"/>
              <a:gd name="connsiteX1" fmla="*/ 176450 w 1570801"/>
              <a:gd name="connsiteY1" fmla="*/ 1295885 h 2164447"/>
              <a:gd name="connsiteX2" fmla="*/ 1570801 w 1570801"/>
              <a:gd name="connsiteY2" fmla="*/ 0 h 2164447"/>
              <a:gd name="connsiteX0" fmla="*/ 87098 w 1546641"/>
              <a:gd name="connsiteY0" fmla="*/ 1822793 h 1822793"/>
              <a:gd name="connsiteX1" fmla="*/ 152290 w 1546641"/>
              <a:gd name="connsiteY1" fmla="*/ 1295885 h 1822793"/>
              <a:gd name="connsiteX2" fmla="*/ 1546641 w 1546641"/>
              <a:gd name="connsiteY2" fmla="*/ 0 h 1822793"/>
              <a:gd name="connsiteX0" fmla="*/ 77330 w 1536873"/>
              <a:gd name="connsiteY0" fmla="*/ 1822793 h 1822793"/>
              <a:gd name="connsiteX1" fmla="*/ 142522 w 1536873"/>
              <a:gd name="connsiteY1" fmla="*/ 1295885 h 1822793"/>
              <a:gd name="connsiteX2" fmla="*/ 1536873 w 1536873"/>
              <a:gd name="connsiteY2" fmla="*/ 0 h 182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6873" h="1822793">
                <a:moveTo>
                  <a:pt x="77330" y="1822793"/>
                </a:moveTo>
                <a:cubicBezTo>
                  <a:pt x="31077" y="1486939"/>
                  <a:pt x="-100735" y="1599684"/>
                  <a:pt x="142522" y="1295885"/>
                </a:cubicBezTo>
                <a:cubicBezTo>
                  <a:pt x="385779" y="992086"/>
                  <a:pt x="1277317" y="211850"/>
                  <a:pt x="1536873" y="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701131" y="3735039"/>
            <a:ext cx="175379" cy="174821"/>
          </a:xfrm>
          <a:prstGeom prst="ellipse">
            <a:avLst/>
          </a:prstGeom>
          <a:solidFill>
            <a:srgbClr val="ED28D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7" name="Freeform 36"/>
          <p:cNvSpPr/>
          <p:nvPr/>
        </p:nvSpPr>
        <p:spPr>
          <a:xfrm>
            <a:off x="4764088" y="704088"/>
            <a:ext cx="302423" cy="3132862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 rot="752351">
            <a:off x="4811033" y="3406267"/>
            <a:ext cx="3905354" cy="845865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4763696" y="3722377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D28DF"/>
                          </a:solidFill>
                          <a:latin typeface="Cambria Math" charset="0"/>
                        </a:rPr>
                        <m:t>𝜏</m:t>
                      </m:r>
                      <m:r>
                        <a:rPr lang="en-US" sz="2000" b="0" i="1" smtClean="0">
                          <a:solidFill>
                            <a:srgbClr val="ED28DF"/>
                          </a:solidFill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sz="20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96" y="3722377"/>
                <a:ext cx="425116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5875924" y="2605643"/>
            <a:ext cx="175379" cy="174821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42" name="Freeform 41"/>
          <p:cNvSpPr/>
          <p:nvPr/>
        </p:nvSpPr>
        <p:spPr>
          <a:xfrm>
            <a:off x="5921170" y="505496"/>
            <a:ext cx="302423" cy="2183499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43" name="Freeform 42"/>
          <p:cNvSpPr/>
          <p:nvPr/>
        </p:nvSpPr>
        <p:spPr>
          <a:xfrm rot="752351">
            <a:off x="5985602" y="2438045"/>
            <a:ext cx="2753262" cy="60398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5243241" y="2201930"/>
                <a:ext cx="750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241" y="2201930"/>
                <a:ext cx="75078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/>
          <p:cNvSpPr/>
          <p:nvPr/>
        </p:nvSpPr>
        <p:spPr>
          <a:xfrm>
            <a:off x="4627824" y="5240489"/>
            <a:ext cx="175379" cy="174821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28" name="Oval 27"/>
          <p:cNvSpPr/>
          <p:nvPr/>
        </p:nvSpPr>
        <p:spPr>
          <a:xfrm>
            <a:off x="4579825" y="4211679"/>
            <a:ext cx="175379" cy="174821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557375" y="1498025"/>
                <a:ext cx="234601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We still need to compute 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𝑓</m:t>
                        </m:r>
                        <m:r>
                          <a:rPr lang="en-US" sz="2000" i="1">
                            <a:latin typeface="Cambria Math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is carried </a:t>
                </a:r>
                <a:r>
                  <a:rPr lang="en-US" sz="2000" dirty="0"/>
                  <a:t>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000" dirty="0"/>
                  <a:t> </a:t>
                </a:r>
                <a:endParaRPr lang="en-US" sz="2000" dirty="0"/>
              </a:p>
              <a:p>
                <a:pPr marL="457200" indent="-457200">
                  <a:buFont typeface="Arial" charset="0"/>
                  <a:buChar char="•"/>
                </a:pPr>
                <a:endParaRPr lang="en-US" sz="2000" dirty="0" smtClean="0"/>
              </a:p>
              <a:p>
                <a:endParaRPr lang="en-US" sz="2000" dirty="0" err="1" smtClean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5" y="1498025"/>
                <a:ext cx="2346016" cy="1631216"/>
              </a:xfrm>
              <a:prstGeom prst="rect">
                <a:avLst/>
              </a:prstGeom>
              <a:blipFill rotWithShape="0">
                <a:blip r:embed="rId7"/>
                <a:stretch>
                  <a:fillRect l="-2597" t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576254" y="2829783"/>
                <a:ext cx="227280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Solution: </a:t>
                </a:r>
              </a:p>
              <a:p>
                <a:r>
                  <a:rPr lang="en-US" sz="2000" dirty="0" smtClean="0"/>
                  <a:t>Split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 smtClean="0"/>
                  <a:t> towards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 smtClean="0"/>
                  <a:t> and update how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smtClean="0"/>
                  <a:t>is carried.</a:t>
                </a:r>
                <a:endParaRPr lang="en-US" sz="2000" dirty="0"/>
              </a:p>
              <a:p>
                <a:pPr marL="457200" indent="-457200">
                  <a:buFont typeface="Arial" charset="0"/>
                  <a:buChar char="•"/>
                </a:pPr>
                <a:endParaRPr lang="en-US" sz="2000" dirty="0" smtClean="0"/>
              </a:p>
              <a:p>
                <a:endParaRPr lang="en-US" sz="2000" dirty="0" err="1" smtClean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54" y="2829783"/>
                <a:ext cx="2272803" cy="1938992"/>
              </a:xfrm>
              <a:prstGeom prst="rect">
                <a:avLst/>
              </a:prstGeom>
              <a:blipFill rotWithShape="0">
                <a:blip r:embed="rId8"/>
                <a:stretch>
                  <a:fillRect l="-2957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331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59"/>
    </mc:Choice>
    <mc:Fallback>
      <p:transition spd="slow" advTm="8659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28964" y="471488"/>
            <a:ext cx="5757861" cy="5886449"/>
          </a:xfrm>
          <a:prstGeom prst="ellipse">
            <a:avLst/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5" name="Oval 4"/>
          <p:cNvSpPr/>
          <p:nvPr/>
        </p:nvSpPr>
        <p:spPr>
          <a:xfrm>
            <a:off x="7915286" y="1296792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6" name="Oval 5"/>
          <p:cNvSpPr/>
          <p:nvPr/>
        </p:nvSpPr>
        <p:spPr>
          <a:xfrm>
            <a:off x="3538545" y="5135376"/>
            <a:ext cx="175379" cy="174821"/>
          </a:xfrm>
          <a:prstGeom prst="ellipse">
            <a:avLst/>
          </a:prstGeom>
          <a:solidFill>
            <a:srgbClr val="1937F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278" y="1000367"/>
                <a:ext cx="689355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/>
          <p:cNvSpPr/>
          <p:nvPr/>
        </p:nvSpPr>
        <p:spPr>
          <a:xfrm>
            <a:off x="3614751" y="1371600"/>
            <a:ext cx="4386263" cy="3857625"/>
          </a:xfrm>
          <a:custGeom>
            <a:avLst/>
            <a:gdLst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  <a:gd name="connsiteX0" fmla="*/ 0 w 4386263"/>
              <a:gd name="connsiteY0" fmla="*/ 3857625 h 3857625"/>
              <a:gd name="connsiteX1" fmla="*/ 4386263 w 4386263"/>
              <a:gd name="connsiteY1" fmla="*/ 0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6263" h="3857625">
                <a:moveTo>
                  <a:pt x="0" y="3857625"/>
                </a:moveTo>
                <a:cubicBezTo>
                  <a:pt x="1176338" y="2214563"/>
                  <a:pt x="2809875" y="857250"/>
                  <a:pt x="438626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254938" y="2324099"/>
            <a:ext cx="1429976" cy="2950360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43062" h="3471863">
                <a:moveTo>
                  <a:pt x="1643062" y="3471863"/>
                </a:moveTo>
                <a:cubicBezTo>
                  <a:pt x="1495425" y="1743075"/>
                  <a:pt x="819149" y="74295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829314" y="4600575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699592" y="4004813"/>
            <a:ext cx="4012782" cy="131744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4283 w 2879634"/>
              <a:gd name="connsiteY0" fmla="*/ 1157288 h 1157288"/>
              <a:gd name="connsiteX1" fmla="*/ 2761771 w 2879634"/>
              <a:gd name="connsiteY1" fmla="*/ 0 h 1157288"/>
              <a:gd name="connsiteX0" fmla="*/ 8319 w 2765807"/>
              <a:gd name="connsiteY0" fmla="*/ 1366255 h 1366255"/>
              <a:gd name="connsiteX1" fmla="*/ 2765807 w 2765807"/>
              <a:gd name="connsiteY1" fmla="*/ 208967 h 1366255"/>
              <a:gd name="connsiteX0" fmla="*/ 7758 w 2908121"/>
              <a:gd name="connsiteY0" fmla="*/ 1318794 h 1318794"/>
              <a:gd name="connsiteX1" fmla="*/ 2908121 w 2908121"/>
              <a:gd name="connsiteY1" fmla="*/ 232943 h 1318794"/>
              <a:gd name="connsiteX0" fmla="*/ 0 w 2900363"/>
              <a:gd name="connsiteY0" fmla="*/ 1248847 h 1248847"/>
              <a:gd name="connsiteX1" fmla="*/ 2900363 w 2900363"/>
              <a:gd name="connsiteY1" fmla="*/ 162996 h 1248847"/>
              <a:gd name="connsiteX0" fmla="*/ 0 w 2843213"/>
              <a:gd name="connsiteY0" fmla="*/ 2079362 h 2079362"/>
              <a:gd name="connsiteX1" fmla="*/ 2843213 w 2843213"/>
              <a:gd name="connsiteY1" fmla="*/ 50536 h 2079362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843213"/>
              <a:gd name="connsiteY0" fmla="*/ 2028826 h 2028826"/>
              <a:gd name="connsiteX1" fmla="*/ 2843213 w 2843213"/>
              <a:gd name="connsiteY1" fmla="*/ 0 h 2028826"/>
              <a:gd name="connsiteX0" fmla="*/ 0 w 2771775"/>
              <a:gd name="connsiteY0" fmla="*/ 2171701 h 2171701"/>
              <a:gd name="connsiteX1" fmla="*/ 2771775 w 2771775"/>
              <a:gd name="connsiteY1" fmla="*/ 0 h 2171701"/>
              <a:gd name="connsiteX0" fmla="*/ 0 w 2686050"/>
              <a:gd name="connsiteY0" fmla="*/ 2314576 h 2314576"/>
              <a:gd name="connsiteX1" fmla="*/ 2686050 w 2686050"/>
              <a:gd name="connsiteY1" fmla="*/ 0 h 2314576"/>
              <a:gd name="connsiteX0" fmla="*/ 0 w 2686050"/>
              <a:gd name="connsiteY0" fmla="*/ 2314576 h 2314576"/>
              <a:gd name="connsiteX1" fmla="*/ 2686050 w 2686050"/>
              <a:gd name="connsiteY1" fmla="*/ 0 h 231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6050" h="2314576">
                <a:moveTo>
                  <a:pt x="0" y="2314576"/>
                </a:moveTo>
                <a:cubicBezTo>
                  <a:pt x="395288" y="357187"/>
                  <a:pt x="1476374" y="42862"/>
                  <a:pt x="268605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: standard train track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983" y="5066003"/>
                <a:ext cx="175055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5226" t="-5882" r="-662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 16"/>
          <p:cNvSpPr/>
          <p:nvPr/>
        </p:nvSpPr>
        <p:spPr>
          <a:xfrm>
            <a:off x="6781821" y="2095482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803180" y="4567807"/>
            <a:ext cx="0" cy="0"/>
          </a:xfrm>
          <a:custGeom>
            <a:avLst/>
            <a:gdLst>
              <a:gd name="connsiteX0" fmla="*/ 1371600 w 1371600"/>
              <a:gd name="connsiteY0" fmla="*/ 3700462 h 3700462"/>
              <a:gd name="connsiteX1" fmla="*/ 0 w 1371600"/>
              <a:gd name="connsiteY1" fmla="*/ 0 h 3700462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58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1937FF"/>
                              </a:solidFill>
                              <a:latin typeface="Cambria Math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US" sz="2800" dirty="0" err="1" smtClean="0">
                  <a:solidFill>
                    <a:srgbClr val="1937FF"/>
                  </a:solidFill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80" y="4982263"/>
                <a:ext cx="65524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31"/>
          <p:cNvSpPr/>
          <p:nvPr/>
        </p:nvSpPr>
        <p:spPr>
          <a:xfrm>
            <a:off x="4640521" y="3773705"/>
            <a:ext cx="188069" cy="1524142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  <a:gd name="connsiteX0" fmla="*/ 56656 w 1089380"/>
              <a:gd name="connsiteY0" fmla="*/ 2604437 h 2604437"/>
              <a:gd name="connsiteX1" fmla="*/ 211457 w 1089380"/>
              <a:gd name="connsiteY1" fmla="*/ 821728 h 2604437"/>
              <a:gd name="connsiteX2" fmla="*/ 1089380 w 1089380"/>
              <a:gd name="connsiteY2" fmla="*/ 0 h 2604437"/>
              <a:gd name="connsiteX0" fmla="*/ 56656 w 211457"/>
              <a:gd name="connsiteY0" fmla="*/ 1782709 h 1782709"/>
              <a:gd name="connsiteX1" fmla="*/ 211457 w 211457"/>
              <a:gd name="connsiteY1" fmla="*/ 0 h 1782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1457" h="1782709">
                <a:moveTo>
                  <a:pt x="56656" y="1782709"/>
                </a:moveTo>
                <a:cubicBezTo>
                  <a:pt x="5459" y="1600543"/>
                  <a:pt x="-92472" y="283242"/>
                  <a:pt x="211457" y="0"/>
                </a:cubicBezTo>
              </a:path>
            </a:pathLst>
          </a:custGeom>
          <a:noFill/>
          <a:ln w="508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4788188" y="2723425"/>
            <a:ext cx="1176630" cy="1101578"/>
          </a:xfrm>
          <a:custGeom>
            <a:avLst/>
            <a:gdLst>
              <a:gd name="connsiteX0" fmla="*/ 59117 w 673479"/>
              <a:gd name="connsiteY0" fmla="*/ 2271713 h 2271713"/>
              <a:gd name="connsiteX1" fmla="*/ 59117 w 673479"/>
              <a:gd name="connsiteY1" fmla="*/ 1528763 h 2271713"/>
              <a:gd name="connsiteX2" fmla="*/ 673479 w 673479"/>
              <a:gd name="connsiteY2" fmla="*/ 0 h 2271713"/>
              <a:gd name="connsiteX0" fmla="*/ 16224 w 630586"/>
              <a:gd name="connsiteY0" fmla="*/ 2271713 h 2271713"/>
              <a:gd name="connsiteX1" fmla="*/ 144811 w 630586"/>
              <a:gd name="connsiteY1" fmla="*/ 1528763 h 2271713"/>
              <a:gd name="connsiteX2" fmla="*/ 630586 w 630586"/>
              <a:gd name="connsiteY2" fmla="*/ 0 h 2271713"/>
              <a:gd name="connsiteX0" fmla="*/ 6245 w 620607"/>
              <a:gd name="connsiteY0" fmla="*/ 2271713 h 2271713"/>
              <a:gd name="connsiteX1" fmla="*/ 334857 w 620607"/>
              <a:gd name="connsiteY1" fmla="*/ 628651 h 2271713"/>
              <a:gd name="connsiteX2" fmla="*/ 620607 w 620607"/>
              <a:gd name="connsiteY2" fmla="*/ 0 h 2271713"/>
              <a:gd name="connsiteX0" fmla="*/ 20504 w 2163628"/>
              <a:gd name="connsiteY0" fmla="*/ 3243263 h 3243263"/>
              <a:gd name="connsiteX1" fmla="*/ 349116 w 2163628"/>
              <a:gd name="connsiteY1" fmla="*/ 1600201 h 3243263"/>
              <a:gd name="connsiteX2" fmla="*/ 2163628 w 2163628"/>
              <a:gd name="connsiteY2" fmla="*/ 0 h 3243263"/>
              <a:gd name="connsiteX0" fmla="*/ 6063 w 2149187"/>
              <a:gd name="connsiteY0" fmla="*/ 3243263 h 3243263"/>
              <a:gd name="connsiteX1" fmla="*/ 591850 w 2149187"/>
              <a:gd name="connsiteY1" fmla="*/ 1014414 h 3243263"/>
              <a:gd name="connsiteX2" fmla="*/ 2149187 w 2149187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2152053 w 2152053"/>
              <a:gd name="connsiteY2" fmla="*/ 0 h 3243263"/>
              <a:gd name="connsiteX0" fmla="*/ 8929 w 2152053"/>
              <a:gd name="connsiteY0" fmla="*/ 3243263 h 3243263"/>
              <a:gd name="connsiteX1" fmla="*/ 594716 w 2152053"/>
              <a:gd name="connsiteY1" fmla="*/ 1014414 h 3243263"/>
              <a:gd name="connsiteX2" fmla="*/ 1632719 w 2152053"/>
              <a:gd name="connsiteY2" fmla="*/ 297750 h 3243263"/>
              <a:gd name="connsiteX3" fmla="*/ 2152053 w 2152053"/>
              <a:gd name="connsiteY3" fmla="*/ 0 h 3243263"/>
              <a:gd name="connsiteX0" fmla="*/ 8929 w 2372145"/>
              <a:gd name="connsiteY0" fmla="*/ 2999579 h 2999579"/>
              <a:gd name="connsiteX1" fmla="*/ 594716 w 2372145"/>
              <a:gd name="connsiteY1" fmla="*/ 770730 h 2999579"/>
              <a:gd name="connsiteX2" fmla="*/ 1632719 w 2372145"/>
              <a:gd name="connsiteY2" fmla="*/ 54066 h 2999579"/>
              <a:gd name="connsiteX3" fmla="*/ 2372145 w 2372145"/>
              <a:gd name="connsiteY3" fmla="*/ 121373 h 2999579"/>
              <a:gd name="connsiteX0" fmla="*/ 6267 w 2369483"/>
              <a:gd name="connsiteY0" fmla="*/ 2999579 h 2999579"/>
              <a:gd name="connsiteX1" fmla="*/ 592054 w 2369483"/>
              <a:gd name="connsiteY1" fmla="*/ 770730 h 2999579"/>
              <a:gd name="connsiteX2" fmla="*/ 1630057 w 2369483"/>
              <a:gd name="connsiteY2" fmla="*/ 54066 h 2999579"/>
              <a:gd name="connsiteX3" fmla="*/ 2369483 w 2369483"/>
              <a:gd name="connsiteY3" fmla="*/ 121373 h 2999579"/>
              <a:gd name="connsiteX0" fmla="*/ 17031 w 2380247"/>
              <a:gd name="connsiteY0" fmla="*/ 2999579 h 2999579"/>
              <a:gd name="connsiteX1" fmla="*/ 382726 w 2380247"/>
              <a:gd name="connsiteY1" fmla="*/ 928921 h 2999579"/>
              <a:gd name="connsiteX2" fmla="*/ 1640821 w 2380247"/>
              <a:gd name="connsiteY2" fmla="*/ 54066 h 2999579"/>
              <a:gd name="connsiteX3" fmla="*/ 2380247 w 2380247"/>
              <a:gd name="connsiteY3" fmla="*/ 121373 h 2999579"/>
              <a:gd name="connsiteX0" fmla="*/ 17031 w 2453612"/>
              <a:gd name="connsiteY0" fmla="*/ 2980988 h 2980988"/>
              <a:gd name="connsiteX1" fmla="*/ 382726 w 2453612"/>
              <a:gd name="connsiteY1" fmla="*/ 910330 h 2980988"/>
              <a:gd name="connsiteX2" fmla="*/ 1640821 w 2453612"/>
              <a:gd name="connsiteY2" fmla="*/ 35475 h 2980988"/>
              <a:gd name="connsiteX3" fmla="*/ 2453612 w 2453612"/>
              <a:gd name="connsiteY3" fmla="*/ 309647 h 2980988"/>
              <a:gd name="connsiteX0" fmla="*/ 17031 w 2453612"/>
              <a:gd name="connsiteY0" fmla="*/ 2987293 h 2987293"/>
              <a:gd name="connsiteX1" fmla="*/ 382726 w 2453612"/>
              <a:gd name="connsiteY1" fmla="*/ 916635 h 2987293"/>
              <a:gd name="connsiteX2" fmla="*/ 1640821 w 2453612"/>
              <a:gd name="connsiteY2" fmla="*/ 41780 h 2987293"/>
              <a:gd name="connsiteX3" fmla="*/ 2453612 w 2453612"/>
              <a:gd name="connsiteY3" fmla="*/ 315952 h 2987293"/>
              <a:gd name="connsiteX0" fmla="*/ 8797 w 2445378"/>
              <a:gd name="connsiteY0" fmla="*/ 2878338 h 2878338"/>
              <a:gd name="connsiteX1" fmla="*/ 374492 w 2445378"/>
              <a:gd name="connsiteY1" fmla="*/ 807680 h 2878338"/>
              <a:gd name="connsiteX2" fmla="*/ 1436949 w 2445378"/>
              <a:gd name="connsiteY2" fmla="*/ 54511 h 2878338"/>
              <a:gd name="connsiteX3" fmla="*/ 2445378 w 2445378"/>
              <a:gd name="connsiteY3" fmla="*/ 206997 h 2878338"/>
              <a:gd name="connsiteX0" fmla="*/ 17460 w 2454041"/>
              <a:gd name="connsiteY0" fmla="*/ 2878338 h 2878338"/>
              <a:gd name="connsiteX1" fmla="*/ 383155 w 2454041"/>
              <a:gd name="connsiteY1" fmla="*/ 807680 h 2878338"/>
              <a:gd name="connsiteX2" fmla="*/ 1445612 w 2454041"/>
              <a:gd name="connsiteY2" fmla="*/ 54511 h 2878338"/>
              <a:gd name="connsiteX3" fmla="*/ 2454041 w 2454041"/>
              <a:gd name="connsiteY3" fmla="*/ 206997 h 2878338"/>
              <a:gd name="connsiteX0" fmla="*/ 8001 w 2444582"/>
              <a:gd name="connsiteY0" fmla="*/ 2938923 h 2938923"/>
              <a:gd name="connsiteX1" fmla="*/ 373696 w 2444582"/>
              <a:gd name="connsiteY1" fmla="*/ 868265 h 2938923"/>
              <a:gd name="connsiteX2" fmla="*/ 1291162 w 2444582"/>
              <a:gd name="connsiteY2" fmla="*/ 46538 h 2938923"/>
              <a:gd name="connsiteX3" fmla="*/ 2444582 w 2444582"/>
              <a:gd name="connsiteY3" fmla="*/ 267582 h 2938923"/>
              <a:gd name="connsiteX0" fmla="*/ 16077 w 2452658"/>
              <a:gd name="connsiteY0" fmla="*/ 2938923 h 2938923"/>
              <a:gd name="connsiteX1" fmla="*/ 381772 w 2452658"/>
              <a:gd name="connsiteY1" fmla="*/ 868265 h 2938923"/>
              <a:gd name="connsiteX2" fmla="*/ 1299238 w 2452658"/>
              <a:gd name="connsiteY2" fmla="*/ 46538 h 2938923"/>
              <a:gd name="connsiteX3" fmla="*/ 2452658 w 2452658"/>
              <a:gd name="connsiteY3" fmla="*/ 267582 h 2938923"/>
              <a:gd name="connsiteX0" fmla="*/ 16077 w 2109954"/>
              <a:gd name="connsiteY0" fmla="*/ 2955474 h 2955474"/>
              <a:gd name="connsiteX1" fmla="*/ 381772 w 2109954"/>
              <a:gd name="connsiteY1" fmla="*/ 884816 h 2955474"/>
              <a:gd name="connsiteX2" fmla="*/ 1299238 w 2109954"/>
              <a:gd name="connsiteY2" fmla="*/ 63089 h 2955474"/>
              <a:gd name="connsiteX3" fmla="*/ 2109954 w 2109954"/>
              <a:gd name="connsiteY3" fmla="*/ 160726 h 2955474"/>
              <a:gd name="connsiteX0" fmla="*/ 7667 w 2114725"/>
              <a:gd name="connsiteY0" fmla="*/ 2900627 h 2900627"/>
              <a:gd name="connsiteX1" fmla="*/ 386543 w 2114725"/>
              <a:gd name="connsiteY1" fmla="*/ 884816 h 2900627"/>
              <a:gd name="connsiteX2" fmla="*/ 1304009 w 2114725"/>
              <a:gd name="connsiteY2" fmla="*/ 63089 h 2900627"/>
              <a:gd name="connsiteX3" fmla="*/ 2114725 w 2114725"/>
              <a:gd name="connsiteY3" fmla="*/ 160726 h 2900627"/>
              <a:gd name="connsiteX0" fmla="*/ 11323 w 2118381"/>
              <a:gd name="connsiteY0" fmla="*/ 2900627 h 2900627"/>
              <a:gd name="connsiteX1" fmla="*/ 390199 w 2118381"/>
              <a:gd name="connsiteY1" fmla="*/ 884816 h 2900627"/>
              <a:gd name="connsiteX2" fmla="*/ 1307665 w 2118381"/>
              <a:gd name="connsiteY2" fmla="*/ 63089 h 2900627"/>
              <a:gd name="connsiteX3" fmla="*/ 2118381 w 2118381"/>
              <a:gd name="connsiteY3" fmla="*/ 160726 h 2900627"/>
              <a:gd name="connsiteX0" fmla="*/ 6604 w 2113662"/>
              <a:gd name="connsiteY0" fmla="*/ 2763684 h 2763684"/>
              <a:gd name="connsiteX1" fmla="*/ 385480 w 2113662"/>
              <a:gd name="connsiteY1" fmla="*/ 747873 h 2763684"/>
              <a:gd name="connsiteX2" fmla="*/ 1039328 w 2113662"/>
              <a:gd name="connsiteY2" fmla="*/ 159247 h 2763684"/>
              <a:gd name="connsiteX3" fmla="*/ 2113662 w 2113662"/>
              <a:gd name="connsiteY3" fmla="*/ 23783 h 2763684"/>
              <a:gd name="connsiteX0" fmla="*/ 21831 w 2128889"/>
              <a:gd name="connsiteY0" fmla="*/ 2763683 h 2763683"/>
              <a:gd name="connsiteX1" fmla="*/ 176632 w 2128889"/>
              <a:gd name="connsiteY1" fmla="*/ 980974 h 2763683"/>
              <a:gd name="connsiteX2" fmla="*/ 1054555 w 2128889"/>
              <a:gd name="connsiteY2" fmla="*/ 159246 h 2763683"/>
              <a:gd name="connsiteX3" fmla="*/ 2128889 w 2128889"/>
              <a:gd name="connsiteY3" fmla="*/ 23782 h 2763683"/>
              <a:gd name="connsiteX0" fmla="*/ 56656 w 2163714"/>
              <a:gd name="connsiteY0" fmla="*/ 2763683 h 2763683"/>
              <a:gd name="connsiteX1" fmla="*/ 211457 w 2163714"/>
              <a:gd name="connsiteY1" fmla="*/ 980974 h 2763683"/>
              <a:gd name="connsiteX2" fmla="*/ 1089380 w 2163714"/>
              <a:gd name="connsiteY2" fmla="*/ 159246 h 2763683"/>
              <a:gd name="connsiteX3" fmla="*/ 2163714 w 2163714"/>
              <a:gd name="connsiteY3" fmla="*/ 23782 h 2763683"/>
              <a:gd name="connsiteX0" fmla="*/ 106237 w 2764478"/>
              <a:gd name="connsiteY0" fmla="*/ 3759830 h 3759830"/>
              <a:gd name="connsiteX1" fmla="*/ 261038 w 2764478"/>
              <a:gd name="connsiteY1" fmla="*/ 1977121 h 3759830"/>
              <a:gd name="connsiteX2" fmla="*/ 2720672 w 2764478"/>
              <a:gd name="connsiteY2" fmla="*/ 17309 h 3759830"/>
              <a:gd name="connsiteX3" fmla="*/ 2213295 w 2764478"/>
              <a:gd name="connsiteY3" fmla="*/ 1019929 h 3759830"/>
              <a:gd name="connsiteX0" fmla="*/ 106237 w 3531386"/>
              <a:gd name="connsiteY0" fmla="*/ 3820766 h 3820766"/>
              <a:gd name="connsiteX1" fmla="*/ 261038 w 3531386"/>
              <a:gd name="connsiteY1" fmla="*/ 2038057 h 3820766"/>
              <a:gd name="connsiteX2" fmla="*/ 2720672 w 3531386"/>
              <a:gd name="connsiteY2" fmla="*/ 78245 h 3820766"/>
              <a:gd name="connsiteX3" fmla="*/ 3531386 w 3531386"/>
              <a:gd name="connsiteY3" fmla="*/ 107323 h 3820766"/>
              <a:gd name="connsiteX0" fmla="*/ 236832 w 3661981"/>
              <a:gd name="connsiteY0" fmla="*/ 3820766 h 3820766"/>
              <a:gd name="connsiteX1" fmla="*/ 193919 w 3661981"/>
              <a:gd name="connsiteY1" fmla="*/ 2367141 h 3820766"/>
              <a:gd name="connsiteX2" fmla="*/ 2851267 w 3661981"/>
              <a:gd name="connsiteY2" fmla="*/ 78245 h 3820766"/>
              <a:gd name="connsiteX3" fmla="*/ 3661981 w 3661981"/>
              <a:gd name="connsiteY3" fmla="*/ 107323 h 3820766"/>
              <a:gd name="connsiteX0" fmla="*/ 154905 w 3711863"/>
              <a:gd name="connsiteY0" fmla="*/ 4067580 h 4067580"/>
              <a:gd name="connsiteX1" fmla="*/ 243801 w 3711863"/>
              <a:gd name="connsiteY1" fmla="*/ 2367141 h 4067580"/>
              <a:gd name="connsiteX2" fmla="*/ 2901149 w 3711863"/>
              <a:gd name="connsiteY2" fmla="*/ 78245 h 4067580"/>
              <a:gd name="connsiteX3" fmla="*/ 3711863 w 3711863"/>
              <a:gd name="connsiteY3" fmla="*/ 107323 h 4067580"/>
              <a:gd name="connsiteX0" fmla="*/ 140028 w 3696986"/>
              <a:gd name="connsiteY0" fmla="*/ 4067580 h 4067580"/>
              <a:gd name="connsiteX1" fmla="*/ 228924 w 3696986"/>
              <a:gd name="connsiteY1" fmla="*/ 2367141 h 4067580"/>
              <a:gd name="connsiteX2" fmla="*/ 2886272 w 3696986"/>
              <a:gd name="connsiteY2" fmla="*/ 78245 h 4067580"/>
              <a:gd name="connsiteX3" fmla="*/ 3696986 w 3696986"/>
              <a:gd name="connsiteY3" fmla="*/ 107323 h 4067580"/>
              <a:gd name="connsiteX0" fmla="*/ 147316 w 3704274"/>
              <a:gd name="connsiteY0" fmla="*/ 4067580 h 4067580"/>
              <a:gd name="connsiteX1" fmla="*/ 236212 w 3704274"/>
              <a:gd name="connsiteY1" fmla="*/ 2367141 h 4067580"/>
              <a:gd name="connsiteX2" fmla="*/ 2893560 w 3704274"/>
              <a:gd name="connsiteY2" fmla="*/ 78245 h 4067580"/>
              <a:gd name="connsiteX3" fmla="*/ 3704274 w 370427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367141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90746 w 3647704"/>
              <a:gd name="connsiteY0" fmla="*/ 4067580 h 4067580"/>
              <a:gd name="connsiteX1" fmla="*/ 179642 w 3647704"/>
              <a:gd name="connsiteY1" fmla="*/ 2284870 h 4067580"/>
              <a:gd name="connsiteX2" fmla="*/ 2836990 w 3647704"/>
              <a:gd name="connsiteY2" fmla="*/ 78245 h 4067580"/>
              <a:gd name="connsiteX3" fmla="*/ 3647704 w 3647704"/>
              <a:gd name="connsiteY3" fmla="*/ 107323 h 4067580"/>
              <a:gd name="connsiteX0" fmla="*/ 144457 w 3701415"/>
              <a:gd name="connsiteY0" fmla="*/ 4098896 h 4098896"/>
              <a:gd name="connsiteX1" fmla="*/ 233353 w 3701415"/>
              <a:gd name="connsiteY1" fmla="*/ 2316186 h 4098896"/>
              <a:gd name="connsiteX2" fmla="*/ 2851158 w 3701415"/>
              <a:gd name="connsiteY2" fmla="*/ 68425 h 4098896"/>
              <a:gd name="connsiteX3" fmla="*/ 3701415 w 3701415"/>
              <a:gd name="connsiteY3" fmla="*/ 138639 h 4098896"/>
              <a:gd name="connsiteX0" fmla="*/ 144457 w 2851158"/>
              <a:gd name="connsiteY0" fmla="*/ 4030470 h 4030470"/>
              <a:gd name="connsiteX1" fmla="*/ 233353 w 2851158"/>
              <a:gd name="connsiteY1" fmla="*/ 2247760 h 4030470"/>
              <a:gd name="connsiteX2" fmla="*/ 2851158 w 2851158"/>
              <a:gd name="connsiteY2" fmla="*/ -1 h 4030470"/>
              <a:gd name="connsiteX0" fmla="*/ 56850 w 1519536"/>
              <a:gd name="connsiteY0" fmla="*/ 3046508 h 3046508"/>
              <a:gd name="connsiteX1" fmla="*/ 145746 w 1519536"/>
              <a:gd name="connsiteY1" fmla="*/ 1263798 h 3046508"/>
              <a:gd name="connsiteX2" fmla="*/ 1519535 w 1519536"/>
              <a:gd name="connsiteY2" fmla="*/ 0 h 3046508"/>
              <a:gd name="connsiteX0" fmla="*/ 56850 w 1519535"/>
              <a:gd name="connsiteY0" fmla="*/ 3046508 h 3046508"/>
              <a:gd name="connsiteX1" fmla="*/ 145746 w 1519535"/>
              <a:gd name="connsiteY1" fmla="*/ 1263798 h 3046508"/>
              <a:gd name="connsiteX2" fmla="*/ 1519535 w 1519535"/>
              <a:gd name="connsiteY2" fmla="*/ 0 h 3046508"/>
              <a:gd name="connsiteX0" fmla="*/ 95148 w 1557833"/>
              <a:gd name="connsiteY0" fmla="*/ 3046508 h 3046508"/>
              <a:gd name="connsiteX1" fmla="*/ 184044 w 1557833"/>
              <a:gd name="connsiteY1" fmla="*/ 1263798 h 3046508"/>
              <a:gd name="connsiteX2" fmla="*/ 1557833 w 1557833"/>
              <a:gd name="connsiteY2" fmla="*/ 0 h 3046508"/>
              <a:gd name="connsiteX0" fmla="*/ 24695 w 1569629"/>
              <a:gd name="connsiteY0" fmla="*/ 3003727 h 3003727"/>
              <a:gd name="connsiteX1" fmla="*/ 195840 w 1569629"/>
              <a:gd name="connsiteY1" fmla="*/ 1263798 h 3003727"/>
              <a:gd name="connsiteX2" fmla="*/ 1569629 w 1569629"/>
              <a:gd name="connsiteY2" fmla="*/ 0 h 3003727"/>
              <a:gd name="connsiteX0" fmla="*/ 34796 w 1548886"/>
              <a:gd name="connsiteY0" fmla="*/ 2993032 h 2993032"/>
              <a:gd name="connsiteX1" fmla="*/ 175097 w 1548886"/>
              <a:gd name="connsiteY1" fmla="*/ 1263798 h 2993032"/>
              <a:gd name="connsiteX2" fmla="*/ 1548886 w 1548886"/>
              <a:gd name="connsiteY2" fmla="*/ 0 h 2993032"/>
              <a:gd name="connsiteX0" fmla="*/ 66191 w 1580281"/>
              <a:gd name="connsiteY0" fmla="*/ 2993032 h 2993032"/>
              <a:gd name="connsiteX1" fmla="*/ 144806 w 1580281"/>
              <a:gd name="connsiteY1" fmla="*/ 1274494 h 2993032"/>
              <a:gd name="connsiteX2" fmla="*/ 1580281 w 1580281"/>
              <a:gd name="connsiteY2" fmla="*/ 0 h 2993032"/>
              <a:gd name="connsiteX0" fmla="*/ 101383 w 1553786"/>
              <a:gd name="connsiteY0" fmla="*/ 3003727 h 3003727"/>
              <a:gd name="connsiteX1" fmla="*/ 118311 w 1553786"/>
              <a:gd name="connsiteY1" fmla="*/ 1274494 h 3003727"/>
              <a:gd name="connsiteX2" fmla="*/ 1553786 w 1553786"/>
              <a:gd name="connsiteY2" fmla="*/ 0 h 3003727"/>
              <a:gd name="connsiteX0" fmla="*/ 56166 w 1508569"/>
              <a:gd name="connsiteY0" fmla="*/ 3003727 h 3003727"/>
              <a:gd name="connsiteX1" fmla="*/ 145061 w 1508569"/>
              <a:gd name="connsiteY1" fmla="*/ 1306580 h 3003727"/>
              <a:gd name="connsiteX2" fmla="*/ 1508569 w 1508569"/>
              <a:gd name="connsiteY2" fmla="*/ 0 h 3003727"/>
              <a:gd name="connsiteX0" fmla="*/ 74294 w 1526697"/>
              <a:gd name="connsiteY0" fmla="*/ 3003727 h 3003727"/>
              <a:gd name="connsiteX1" fmla="*/ 132346 w 1526697"/>
              <a:gd name="connsiteY1" fmla="*/ 1295885 h 3003727"/>
              <a:gd name="connsiteX2" fmla="*/ 1526697 w 1526697"/>
              <a:gd name="connsiteY2" fmla="*/ 0 h 3003727"/>
              <a:gd name="connsiteX0" fmla="*/ 62935 w 1536757"/>
              <a:gd name="connsiteY0" fmla="*/ 2662073 h 2662073"/>
              <a:gd name="connsiteX1" fmla="*/ 142406 w 1536757"/>
              <a:gd name="connsiteY1" fmla="*/ 1295885 h 2662073"/>
              <a:gd name="connsiteX2" fmla="*/ 1536757 w 1536757"/>
              <a:gd name="connsiteY2" fmla="*/ 0 h 2662073"/>
              <a:gd name="connsiteX0" fmla="*/ 80473 w 1554295"/>
              <a:gd name="connsiteY0" fmla="*/ 2662073 h 2662073"/>
              <a:gd name="connsiteX1" fmla="*/ 159944 w 1554295"/>
              <a:gd name="connsiteY1" fmla="*/ 1295885 h 2662073"/>
              <a:gd name="connsiteX2" fmla="*/ 1554295 w 1554295"/>
              <a:gd name="connsiteY2" fmla="*/ 0 h 2662073"/>
              <a:gd name="connsiteX0" fmla="*/ 68420 w 1570801"/>
              <a:gd name="connsiteY0" fmla="*/ 2164447 h 2164447"/>
              <a:gd name="connsiteX1" fmla="*/ 176450 w 1570801"/>
              <a:gd name="connsiteY1" fmla="*/ 1295885 h 2164447"/>
              <a:gd name="connsiteX2" fmla="*/ 1570801 w 1570801"/>
              <a:gd name="connsiteY2" fmla="*/ 0 h 2164447"/>
              <a:gd name="connsiteX0" fmla="*/ 87098 w 1546641"/>
              <a:gd name="connsiteY0" fmla="*/ 1822793 h 1822793"/>
              <a:gd name="connsiteX1" fmla="*/ 152290 w 1546641"/>
              <a:gd name="connsiteY1" fmla="*/ 1295885 h 1822793"/>
              <a:gd name="connsiteX2" fmla="*/ 1546641 w 1546641"/>
              <a:gd name="connsiteY2" fmla="*/ 0 h 1822793"/>
              <a:gd name="connsiteX0" fmla="*/ 77330 w 1536873"/>
              <a:gd name="connsiteY0" fmla="*/ 1822793 h 1822793"/>
              <a:gd name="connsiteX1" fmla="*/ 142522 w 1536873"/>
              <a:gd name="connsiteY1" fmla="*/ 1295885 h 1822793"/>
              <a:gd name="connsiteX2" fmla="*/ 1536873 w 1536873"/>
              <a:gd name="connsiteY2" fmla="*/ 0 h 1822793"/>
              <a:gd name="connsiteX0" fmla="*/ 0 w 1394351"/>
              <a:gd name="connsiteY0" fmla="*/ 1295885 h 1295885"/>
              <a:gd name="connsiteX1" fmla="*/ 1394351 w 1394351"/>
              <a:gd name="connsiteY1" fmla="*/ 0 h 1295885"/>
              <a:gd name="connsiteX0" fmla="*/ 0 w 1322954"/>
              <a:gd name="connsiteY0" fmla="*/ 1288458 h 1288458"/>
              <a:gd name="connsiteX1" fmla="*/ 1322954 w 1322954"/>
              <a:gd name="connsiteY1" fmla="*/ 0 h 1288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22954" h="1288458">
                <a:moveTo>
                  <a:pt x="0" y="1288458"/>
                </a:moveTo>
                <a:cubicBezTo>
                  <a:pt x="243257" y="984659"/>
                  <a:pt x="1063398" y="211850"/>
                  <a:pt x="1322954" y="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701131" y="3735039"/>
            <a:ext cx="175379" cy="174821"/>
          </a:xfrm>
          <a:prstGeom prst="ellipse">
            <a:avLst/>
          </a:prstGeom>
          <a:solidFill>
            <a:srgbClr val="ED28DF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37" name="Freeform 36"/>
          <p:cNvSpPr/>
          <p:nvPr/>
        </p:nvSpPr>
        <p:spPr>
          <a:xfrm>
            <a:off x="4764088" y="704088"/>
            <a:ext cx="302423" cy="3132862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 rot="752351">
            <a:off x="4811033" y="3406267"/>
            <a:ext cx="3905354" cy="845865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ED28DF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4763696" y="3722377"/>
                <a:ext cx="4251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ED28DF"/>
                          </a:solidFill>
                          <a:latin typeface="Cambria Math" charset="0"/>
                        </a:rPr>
                        <m:t>𝜏</m:t>
                      </m:r>
                      <m:r>
                        <a:rPr lang="en-US" sz="2000" b="0" i="1" smtClean="0">
                          <a:solidFill>
                            <a:srgbClr val="ED28DF"/>
                          </a:solidFill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sz="2000" dirty="0" smtClean="0">
                  <a:solidFill>
                    <a:srgbClr val="ED28DF"/>
                  </a:solidFill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696" y="3722377"/>
                <a:ext cx="425116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5875924" y="2605643"/>
            <a:ext cx="175379" cy="174821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p:sp>
        <p:nvSpPr>
          <p:cNvPr id="42" name="Freeform 41"/>
          <p:cNvSpPr/>
          <p:nvPr/>
        </p:nvSpPr>
        <p:spPr>
          <a:xfrm>
            <a:off x="5921170" y="505496"/>
            <a:ext cx="302423" cy="2183499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922618"/>
              <a:gd name="connsiteY0" fmla="*/ 3471863 h 3471863"/>
              <a:gd name="connsiteX1" fmla="*/ 0 w 1922618"/>
              <a:gd name="connsiteY1" fmla="*/ 0 h 3471863"/>
              <a:gd name="connsiteX0" fmla="*/ 1643062 w 2477031"/>
              <a:gd name="connsiteY0" fmla="*/ 3471863 h 3471863"/>
              <a:gd name="connsiteX1" fmla="*/ 0 w 2477031"/>
              <a:gd name="connsiteY1" fmla="*/ 0 h 3471863"/>
              <a:gd name="connsiteX0" fmla="*/ 0 w 2351624"/>
              <a:gd name="connsiteY0" fmla="*/ 3978778 h 3978778"/>
              <a:gd name="connsiteX1" fmla="*/ 961056 w 2351624"/>
              <a:gd name="connsiteY1" fmla="*/ 0 h 3978778"/>
              <a:gd name="connsiteX0" fmla="*/ 0 w 2600448"/>
              <a:gd name="connsiteY0" fmla="*/ 3978778 h 3978778"/>
              <a:gd name="connsiteX1" fmla="*/ 961056 w 2600448"/>
              <a:gd name="connsiteY1" fmla="*/ 0 h 3978778"/>
              <a:gd name="connsiteX0" fmla="*/ 0 w 2010945"/>
              <a:gd name="connsiteY0" fmla="*/ 3978778 h 3978778"/>
              <a:gd name="connsiteX1" fmla="*/ 961056 w 2010945"/>
              <a:gd name="connsiteY1" fmla="*/ 0 h 397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0945" h="3978778">
                <a:moveTo>
                  <a:pt x="0" y="3978778"/>
                </a:moveTo>
                <a:cubicBezTo>
                  <a:pt x="2230037" y="2440082"/>
                  <a:pt x="2685986" y="1218182"/>
                  <a:pt x="961056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p:sp>
        <p:nvSpPr>
          <p:cNvPr id="43" name="Freeform 42"/>
          <p:cNvSpPr/>
          <p:nvPr/>
        </p:nvSpPr>
        <p:spPr>
          <a:xfrm rot="752351">
            <a:off x="5985602" y="2438045"/>
            <a:ext cx="2753262" cy="603986"/>
          </a:xfrm>
          <a:custGeom>
            <a:avLst/>
            <a:gdLst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1643062 w 1643062"/>
              <a:gd name="connsiteY0" fmla="*/ 3471863 h 3471863"/>
              <a:gd name="connsiteX1" fmla="*/ 0 w 1643062"/>
              <a:gd name="connsiteY1" fmla="*/ 0 h 3471863"/>
              <a:gd name="connsiteX0" fmla="*/ 624062 w 624062"/>
              <a:gd name="connsiteY0" fmla="*/ 3091677 h 3091677"/>
              <a:gd name="connsiteX1" fmla="*/ 0 w 624062"/>
              <a:gd name="connsiteY1" fmla="*/ 0 h 3091677"/>
              <a:gd name="connsiteX0" fmla="*/ 1284 w 11756536"/>
              <a:gd name="connsiteY0" fmla="*/ 873923 h 873923"/>
              <a:gd name="connsiteX1" fmla="*/ 11718498 w 11756536"/>
              <a:gd name="connsiteY1" fmla="*/ 0 h 873923"/>
              <a:gd name="connsiteX0" fmla="*/ 1902 w 11719116"/>
              <a:gd name="connsiteY0" fmla="*/ 896100 h 896100"/>
              <a:gd name="connsiteX1" fmla="*/ 11719116 w 11719116"/>
              <a:gd name="connsiteY1" fmla="*/ 22177 h 896100"/>
              <a:gd name="connsiteX0" fmla="*/ 0 w 11717214"/>
              <a:gd name="connsiteY0" fmla="*/ 873923 h 873923"/>
              <a:gd name="connsiteX1" fmla="*/ 11717214 w 11717214"/>
              <a:gd name="connsiteY1" fmla="*/ 0 h 873923"/>
              <a:gd name="connsiteX0" fmla="*/ 0 w 12509769"/>
              <a:gd name="connsiteY0" fmla="*/ 303643 h 303643"/>
              <a:gd name="connsiteX1" fmla="*/ 12509769 w 12509769"/>
              <a:gd name="connsiteY1" fmla="*/ 0 h 303643"/>
              <a:gd name="connsiteX0" fmla="*/ 0 w 12509769"/>
              <a:gd name="connsiteY0" fmla="*/ 484567 h 484567"/>
              <a:gd name="connsiteX1" fmla="*/ 12509769 w 12509769"/>
              <a:gd name="connsiteY1" fmla="*/ 180924 h 484567"/>
              <a:gd name="connsiteX0" fmla="*/ 0 w 12622996"/>
              <a:gd name="connsiteY0" fmla="*/ 462953 h 462953"/>
              <a:gd name="connsiteX1" fmla="*/ 12622996 w 12622996"/>
              <a:gd name="connsiteY1" fmla="*/ 190991 h 462953"/>
              <a:gd name="connsiteX0" fmla="*/ 0 w 14887450"/>
              <a:gd name="connsiteY0" fmla="*/ 902156 h 902157"/>
              <a:gd name="connsiteX1" fmla="*/ 14887450 w 14887450"/>
              <a:gd name="connsiteY1" fmla="*/ 91599 h 902157"/>
              <a:gd name="connsiteX0" fmla="*/ 0 w 15340341"/>
              <a:gd name="connsiteY0" fmla="*/ 680497 h 680498"/>
              <a:gd name="connsiteX1" fmla="*/ 15340341 w 15340341"/>
              <a:gd name="connsiteY1" fmla="*/ 123398 h 680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40341" h="680498">
                <a:moveTo>
                  <a:pt x="0" y="680497"/>
                </a:moveTo>
                <a:cubicBezTo>
                  <a:pt x="4607717" y="187315"/>
                  <a:pt x="10838029" y="-210846"/>
                  <a:pt x="15340341" y="123398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US">
              <a:solidFill>
                <a:srgbClr val="ED28D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5243241" y="2201930"/>
                <a:ext cx="750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241" y="2201930"/>
                <a:ext cx="75078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/>
          <p:cNvSpPr/>
          <p:nvPr/>
        </p:nvSpPr>
        <p:spPr>
          <a:xfrm>
            <a:off x="4627824" y="5240489"/>
            <a:ext cx="175379" cy="174821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557375" y="1498025"/>
                <a:ext cx="234601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We still need to compute how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𝑓</m:t>
                        </m:r>
                        <m:r>
                          <a:rPr lang="en-US" sz="2000" i="1">
                            <a:latin typeface="Cambria Math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is carried </a:t>
                </a:r>
                <a:r>
                  <a:rPr lang="en-US" sz="2000" dirty="0"/>
                  <a:t>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000" dirty="0"/>
                  <a:t> </a:t>
                </a:r>
                <a:endParaRPr lang="en-US" sz="2000" dirty="0"/>
              </a:p>
              <a:p>
                <a:pPr marL="457200" indent="-457200">
                  <a:buFont typeface="Arial" charset="0"/>
                  <a:buChar char="•"/>
                </a:pPr>
                <a:endParaRPr lang="en-US" sz="2000" dirty="0" smtClean="0"/>
              </a:p>
              <a:p>
                <a:endParaRPr lang="en-US" sz="2000" dirty="0" err="1" smtClean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5" y="1498025"/>
                <a:ext cx="2346016" cy="1631216"/>
              </a:xfrm>
              <a:prstGeom prst="rect">
                <a:avLst/>
              </a:prstGeom>
              <a:blipFill rotWithShape="0">
                <a:blip r:embed="rId7"/>
                <a:stretch>
                  <a:fillRect l="-2597" t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576254" y="2829783"/>
                <a:ext cx="227280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accent1"/>
                    </a:solidFill>
                  </a:rPr>
                  <a:t>Solution: </a:t>
                </a:r>
              </a:p>
              <a:p>
                <a:r>
                  <a:rPr lang="en-US" sz="2000" dirty="0" smtClean="0"/>
                  <a:t>Split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 smtClean="0"/>
                  <a:t> towards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charset="0"/>
                          </a:rPr>
                          <m:t>𝜏</m:t>
                        </m:r>
                      </m:e>
                      <m:sup>
                        <m:r>
                          <a:rPr lang="en-US" sz="20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 smtClean="0"/>
                  <a:t> and update how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smtClean="0"/>
                  <a:t>is carried.</a:t>
                </a:r>
                <a:endParaRPr lang="en-US" sz="2000" dirty="0"/>
              </a:p>
              <a:p>
                <a:pPr marL="457200" indent="-457200">
                  <a:buFont typeface="Arial" charset="0"/>
                  <a:buChar char="•"/>
                </a:pPr>
                <a:endParaRPr lang="en-US" sz="2000" dirty="0" smtClean="0"/>
              </a:p>
              <a:p>
                <a:endParaRPr lang="en-US" sz="2000" dirty="0" err="1" smtClean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54" y="2829783"/>
                <a:ext cx="2272803" cy="1938992"/>
              </a:xfrm>
              <a:prstGeom prst="rect">
                <a:avLst/>
              </a:prstGeom>
              <a:blipFill rotWithShape="0">
                <a:blip r:embed="rId8"/>
                <a:stretch>
                  <a:fillRect l="-2957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415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41"/>
    </mc:Choice>
    <mc:Fallback>
      <p:transition spd="slow" advTm="754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0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7|34.2|35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6.1|7.2|8|4.5|64.3|18.6|18.2|11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6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21.7|8.6|13.8|28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4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2.7|3.8|3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13.7|7|5.3|19.1|21.3|3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6.2|6.4|8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6.3|8.1|2.6|24.1|99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3.3|10.9|14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5|43.3|0.7|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3|4.1|28.9|26.6|2.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2.2|1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30.7|27.1|19.4|15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6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|6.5|4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|13.6|12.1|5.8|2.7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>
          <a:lnSpc>
            <a:spcPct val="100000"/>
          </a:lnSpc>
          <a:spcBef>
            <a:spcPts val="0"/>
          </a:spcBef>
          <a:defRPr sz="2800" dirty="0" smtClean="0"/>
        </a:defPPr>
      </a:lstStyle>
    </a:spDef>
    <a:txDef>
      <a:spPr>
        <a:noFill/>
      </a:spPr>
      <a:bodyPr wrap="none" rtlCol="0">
        <a:spAutoFit/>
      </a:bodyPr>
      <a:lstStyle>
        <a:defPPr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53550</TotalTime>
  <Words>3834</Words>
  <Application>Microsoft Macintosh PowerPoint</Application>
  <PresentationFormat>On-screen Show (4:3)</PresentationFormat>
  <Paragraphs>671</Paragraphs>
  <Slides>110</Slides>
  <Notes>9</Notes>
  <HiddenSlides>5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8" baseType="lpstr">
      <vt:lpstr>Calibri</vt:lpstr>
      <vt:lpstr>Calibri Light</vt:lpstr>
      <vt:lpstr>Cambria Math</vt:lpstr>
      <vt:lpstr>Courier New</vt:lpstr>
      <vt:lpstr>Mangal</vt:lpstr>
      <vt:lpstr>Arial</vt:lpstr>
      <vt:lpstr>Office Theme</vt:lpstr>
      <vt:lpstr>Equation</vt:lpstr>
      <vt:lpstr>Fast Nielsen-Thurston Classification</vt:lpstr>
      <vt:lpstr>The Nielsen-Thurston Classification</vt:lpstr>
      <vt:lpstr>The Nielsen-Thurston Classification Problem</vt:lpstr>
      <vt:lpstr>Prior results on Classification</vt:lpstr>
      <vt:lpstr>Main Theorem</vt:lpstr>
      <vt:lpstr>Isometries of    </vt:lpstr>
      <vt:lpstr>The mapping class group</vt:lpstr>
      <vt:lpstr>PowerPoint Presentation</vt:lpstr>
      <vt:lpstr>Iterate!</vt:lpstr>
      <vt:lpstr>Iterate!</vt:lpstr>
      <vt:lpstr>Algorithm v1 </vt:lpstr>
      <vt:lpstr>Linear charts on MF = train tracks</vt:lpstr>
      <vt:lpstr>Linear charts on MF = train tracks</vt:lpstr>
      <vt:lpstr>Linear charts on MF = train tracks</vt:lpstr>
      <vt:lpstr>Linear charts on MF = train tracks</vt:lpstr>
      <vt:lpstr>Algorithm – setup</vt:lpstr>
      <vt:lpstr>Algorithm v1 (cubic)</vt:lpstr>
      <vt:lpstr>Cubic time</vt:lpstr>
      <vt:lpstr>Cubic time</vt:lpstr>
      <vt:lpstr>Cubic time</vt:lpstr>
      <vt:lpstr>Cubic time</vt:lpstr>
      <vt:lpstr>Why do we get into the attracting linear piece in O(N) iterations? </vt:lpstr>
      <vt:lpstr>Linearly compatibity = carrying</vt:lpstr>
      <vt:lpstr>PowerPoint Presentation</vt:lpstr>
      <vt:lpstr>Splittings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tool in reducible case</vt:lpstr>
      <vt:lpstr>Subtlety 1</vt:lpstr>
      <vt:lpstr>Subtlety 2</vt:lpstr>
      <vt:lpstr>Subtlety 2</vt:lpstr>
      <vt:lpstr>Subtlety 2</vt:lpstr>
      <vt:lpstr>Subtlety 2</vt:lpstr>
      <vt:lpstr>😢</vt:lpstr>
      <vt:lpstr>Algorithm v2</vt:lpstr>
      <vt:lpstr>PowerPoint Presentation</vt:lpstr>
      <vt:lpstr>Slope</vt:lpstr>
      <vt:lpstr>Slope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</vt:lpstr>
      <vt:lpstr>Issue</vt:lpstr>
      <vt:lpstr>Algorithm v2 (quadratic)</vt:lpstr>
      <vt:lpstr>There must be a better way</vt:lpstr>
      <vt:lpstr>There must be a better way</vt:lpstr>
      <vt:lpstr>There must be a better way</vt:lpstr>
      <vt:lpstr>There must be a better way</vt:lpstr>
      <vt:lpstr>PowerPoint Presentation</vt:lpstr>
      <vt:lpstr>Algorithm v3</vt:lpstr>
      <vt:lpstr>Goals</vt:lpstr>
      <vt:lpstr>Goals</vt:lpstr>
      <vt:lpstr>Goals</vt:lpstr>
      <vt:lpstr>Natural splitting sequences</vt:lpstr>
      <vt:lpstr>Natural splitting sequences</vt:lpstr>
      <vt:lpstr>Natural splitting sequences</vt:lpstr>
      <vt:lpstr>Natural splitting sequences</vt:lpstr>
      <vt:lpstr>Natural splitting sequences</vt:lpstr>
      <vt:lpstr>Natural splitting sequences</vt:lpstr>
      <vt:lpstr>Natural splitting sequences</vt:lpstr>
      <vt:lpstr>Natural splitting sequences</vt:lpstr>
      <vt:lpstr>Natural splitting sequences</vt:lpstr>
      <vt:lpstr>Natural splitting sequences</vt:lpstr>
      <vt:lpstr>Natural splitting sequences</vt:lpstr>
      <vt:lpstr>Natural splitting sequences</vt:lpstr>
      <vt:lpstr>Natural splitting sequences</vt:lpstr>
      <vt:lpstr>Natural splitting sequences</vt:lpstr>
      <vt:lpstr>Natural splitting sequences</vt:lpstr>
      <vt:lpstr>Natural splitting sequences</vt:lpstr>
      <vt:lpstr>Natural splitting sequences</vt:lpstr>
      <vt:lpstr>Natural splitting sequences</vt:lpstr>
      <vt:lpstr>Natural splitting sequences</vt:lpstr>
      <vt:lpstr>Natural splitting sequences</vt:lpstr>
      <vt:lpstr>Natural splitting sequences</vt:lpstr>
      <vt:lpstr>Natural splitting sequences</vt:lpstr>
      <vt:lpstr>Natural splitting sequences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Improvements over v2</vt:lpstr>
      <vt:lpstr>Main ingredients</vt:lpstr>
      <vt:lpstr>Macaw (implementation)</vt:lpstr>
      <vt:lpstr>REU 2017 (Georgia Tech)</vt:lpstr>
      <vt:lpstr>Goal: works for closed surfaces</vt:lpstr>
      <vt:lpstr>PowerPoint Presentation</vt:lpstr>
      <vt:lpstr>PowerPoint Presentation</vt:lpstr>
      <vt:lpstr>Train tracks under change of marking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Nielsen-Thurston classification</dc:title>
  <dc:subject/>
  <dc:creator>Strenner, Balazs</dc:creator>
  <cp:keywords/>
  <dc:description/>
  <cp:lastModifiedBy>Strenner, Balazs</cp:lastModifiedBy>
  <cp:revision>387</cp:revision>
  <cp:lastPrinted>2017-09-05T15:25:28Z</cp:lastPrinted>
  <dcterms:created xsi:type="dcterms:W3CDTF">2017-02-19T11:07:54Z</dcterms:created>
  <dcterms:modified xsi:type="dcterms:W3CDTF">2018-04-14T07:30:40Z</dcterms:modified>
  <cp:category/>
</cp:coreProperties>
</file>